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7.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30"/>
  </p:notesMasterIdLst>
  <p:handoutMasterIdLst>
    <p:handoutMasterId r:id="rId31"/>
  </p:handoutMasterIdLst>
  <p:sldIdLst>
    <p:sldId id="300" r:id="rId2"/>
    <p:sldId id="301" r:id="rId3"/>
    <p:sldId id="302" r:id="rId4"/>
    <p:sldId id="303" r:id="rId5"/>
    <p:sldId id="304" r:id="rId6"/>
    <p:sldId id="328" r:id="rId7"/>
    <p:sldId id="327" r:id="rId8"/>
    <p:sldId id="332" r:id="rId9"/>
    <p:sldId id="335" r:id="rId10"/>
    <p:sldId id="336" r:id="rId11"/>
    <p:sldId id="330" r:id="rId12"/>
    <p:sldId id="331" r:id="rId13"/>
    <p:sldId id="329" r:id="rId14"/>
    <p:sldId id="338" r:id="rId15"/>
    <p:sldId id="340" r:id="rId16"/>
    <p:sldId id="344" r:id="rId17"/>
    <p:sldId id="337" r:id="rId18"/>
    <p:sldId id="339" r:id="rId19"/>
    <p:sldId id="341" r:id="rId20"/>
    <p:sldId id="343" r:id="rId21"/>
    <p:sldId id="342" r:id="rId22"/>
    <p:sldId id="345" r:id="rId23"/>
    <p:sldId id="350" r:id="rId24"/>
    <p:sldId id="346" r:id="rId25"/>
    <p:sldId id="347" r:id="rId26"/>
    <p:sldId id="348" r:id="rId27"/>
    <p:sldId id="349" r:id="rId28"/>
    <p:sldId id="326" r:id="rId2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17" userDrawn="1">
          <p15:clr>
            <a:srgbClr val="A4A3A4"/>
          </p15:clr>
        </p15:guide>
        <p15:guide id="6" orient="horz" pos="2319"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20" clrIdx="0">
    <p:extLst>
      <p:ext uri="{19B8F6BF-5375-455C-9EA6-DF929625EA0E}">
        <p15:presenceInfo xmlns:p15="http://schemas.microsoft.com/office/powerpoint/2012/main" userId="S-1-5-21-147214757-305610072-1517763936-5615262" providerId="AD"/>
      </p:ext>
    </p:extLst>
  </p:cmAuthor>
  <p:cmAuthor id="2" name="Lixianzhi (Nick)" initials="L(" lastIdx="27" clrIdx="1">
    <p:extLst>
      <p:ext uri="{19B8F6BF-5375-455C-9EA6-DF929625EA0E}">
        <p15:presenceInfo xmlns:p15="http://schemas.microsoft.com/office/powerpoint/2012/main" userId="S-1-5-21-147214757-305610072-1517763936-3312251" providerId="AD"/>
      </p:ext>
    </p:extLst>
  </p:cmAuthor>
  <p:cmAuthor id="3" name="hejunjianzjhw" initials="h" lastIdx="8" clrIdx="2">
    <p:extLst>
      <p:ext uri="{19B8F6BF-5375-455C-9EA6-DF929625EA0E}">
        <p15:presenceInfo xmlns:p15="http://schemas.microsoft.com/office/powerpoint/2012/main" userId="S-1-5-21-147214757-305610072-1517763936-5682676" providerId="AD"/>
      </p:ext>
    </p:extLst>
  </p:cmAuthor>
  <p:cmAuthor id="4" name="y00335324" initials="y" lastIdx="1" clrIdx="3">
    <p:extLst>
      <p:ext uri="{19B8F6BF-5375-455C-9EA6-DF929625EA0E}">
        <p15:presenceInfo xmlns:p15="http://schemas.microsoft.com/office/powerpoint/2012/main" userId="y0033532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99DFF9"/>
    <a:srgbClr val="1380A9"/>
    <a:srgbClr val="FFF2CC"/>
    <a:srgbClr val="FFFFFF"/>
    <a:srgbClr val="00B0F0"/>
    <a:srgbClr val="FFD17D"/>
    <a:srgbClr val="BDE7F6"/>
    <a:srgbClr val="F4FBFE"/>
    <a:srgbClr val="F3FB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559" autoAdjust="0"/>
  </p:normalViewPr>
  <p:slideViewPr>
    <p:cSldViewPr snapToGrid="0" snapToObjects="1">
      <p:cViewPr varScale="1">
        <p:scale>
          <a:sx n="100" d="100"/>
          <a:sy n="100" d="100"/>
        </p:scale>
        <p:origin x="294" y="78"/>
      </p:cViewPr>
      <p:guideLst>
        <p:guide pos="3817"/>
        <p:guide orient="horz" pos="231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50" d="100"/>
          <a:sy n="50" d="100"/>
        </p:scale>
        <p:origin x="4560" y="89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51093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VPNs working at the network layer and data link layer are also called Layer 3 and Layer 2 VPNs, respectively.</a:t>
            </a:r>
          </a:p>
        </p:txBody>
      </p:sp>
    </p:spTree>
    <p:extLst>
      <p:ext uri="{BB962C8B-B14F-4D97-AF65-F5344CB8AC3E}">
        <p14:creationId xmlns:p14="http://schemas.microsoft.com/office/powerpoint/2010/main" val="2019329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 tunnel provides a path between two nodes so that data can be transparently transmitted along the path. A VPN tunnel is a virtual connection established between VPN nodes on a VPN backbone network to transmit VPN data. A tunnel is an indispensable part for constructing a VPN, and is used to transparently transmit VPN data from one VPN node to another.</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solidFill>
                  <a:schemeClr val="tx1"/>
                </a:solidFill>
                <a:latin typeface="Huawei Sans" panose="020C0503030203020204" pitchFamily="34" charset="0"/>
                <a:ea typeface="+mn-ea"/>
                <a:cs typeface="+mn-cs"/>
              </a:rPr>
              <a:t>The tunnel is established using a tunneling protocol. Currently, there are many tunneling protocols, such as GRE and L2TP. The tunneling protocol adds a tunneling protocol header to the data on one end of the tunnel for encapsulation, so that the encapsulated data can be transmitted on a network. The tunneling protocol then removes the tunneling protocol header carried in the data on the other end of the tunnel for </a:t>
            </a:r>
            <a:r>
              <a:rPr lang="en-US" sz="1100" dirty="0" err="1">
                <a:solidFill>
                  <a:schemeClr val="tx1"/>
                </a:solidFill>
                <a:latin typeface="Huawei Sans" panose="020C0503030203020204" pitchFamily="34" charset="0"/>
                <a:ea typeface="+mn-ea"/>
                <a:cs typeface="+mn-cs"/>
              </a:rPr>
              <a:t>decapsulation</a:t>
            </a:r>
            <a:r>
              <a:rPr lang="en-US" sz="1100" dirty="0">
                <a:solidFill>
                  <a:schemeClr val="tx1"/>
                </a:solidFill>
                <a:latin typeface="Huawei Sans" panose="020C0503030203020204" pitchFamily="34" charset="0"/>
                <a:ea typeface="+mn-ea"/>
                <a:cs typeface="+mn-cs"/>
              </a:rPr>
              <a:t>. Packets are encapsulated and </a:t>
            </a:r>
            <a:r>
              <a:rPr lang="en-US" sz="1100" dirty="0" err="1">
                <a:solidFill>
                  <a:schemeClr val="tx1"/>
                </a:solidFill>
                <a:latin typeface="Huawei Sans" panose="020C0503030203020204" pitchFamily="34" charset="0"/>
                <a:ea typeface="+mn-ea"/>
                <a:cs typeface="+mn-cs"/>
              </a:rPr>
              <a:t>decapsulated</a:t>
            </a:r>
            <a:r>
              <a:rPr lang="en-US" sz="1100" dirty="0">
                <a:solidFill>
                  <a:schemeClr val="tx1"/>
                </a:solidFill>
                <a:latin typeface="Huawei Sans" panose="020C0503030203020204" pitchFamily="34" charset="0"/>
                <a:ea typeface="+mn-ea"/>
                <a:cs typeface="+mn-cs"/>
              </a:rPr>
              <a:t> before and after being transmitted within a tunnel, respectively.</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solidFill>
                  <a:schemeClr val="tx1"/>
                </a:solidFill>
                <a:latin typeface="Huawei Sans" panose="020C0503030203020204" pitchFamily="34" charset="0"/>
                <a:ea typeface="+mn-ea"/>
                <a:cs typeface="+mn-cs"/>
              </a:rPr>
              <a:t>Some tunnels can be used together, for example, forming a GRE over IPsec tunnel.</a:t>
            </a:r>
          </a:p>
        </p:txBody>
      </p:sp>
    </p:spTree>
    <p:extLst>
      <p:ext uri="{BB962C8B-B14F-4D97-AF65-F5344CB8AC3E}">
        <p14:creationId xmlns:p14="http://schemas.microsoft.com/office/powerpoint/2010/main" val="378107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0076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94367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Data origin authentication: The receiver verifies the identity of the sender.</a:t>
            </a:r>
          </a:p>
          <a:p>
            <a:r>
              <a:rPr lang="en-US" dirty="0">
                <a:latin typeface="Huawei Sans" panose="020C0503030203020204" pitchFamily="34" charset="0"/>
              </a:rPr>
              <a:t>Data encryption: The sender encrypts data and transmits the data in </a:t>
            </a:r>
            <a:r>
              <a:rPr lang="en-US" dirty="0" err="1">
                <a:latin typeface="Huawei Sans" panose="020C0503030203020204" pitchFamily="34" charset="0"/>
              </a:rPr>
              <a:t>ciphertext</a:t>
            </a:r>
            <a:r>
              <a:rPr lang="en-US" dirty="0">
                <a:latin typeface="Huawei Sans" panose="020C0503030203020204" pitchFamily="34" charset="0"/>
              </a:rPr>
              <a:t> on the Internet. The receiver decrypts the received encrypted data for processing or directly forwards the data.</a:t>
            </a:r>
          </a:p>
          <a:p>
            <a:r>
              <a:rPr lang="en-US" dirty="0">
                <a:latin typeface="Huawei Sans" panose="020C0503030203020204" pitchFamily="34" charset="0"/>
              </a:rPr>
              <a:t>Data integrity: The receiver verifies the received data to determine whether the packet has been tampered with.</a:t>
            </a:r>
          </a:p>
          <a:p>
            <a:r>
              <a:rPr lang="en-US" dirty="0">
                <a:latin typeface="Huawei Sans" panose="020C0503030203020204" pitchFamily="34" charset="0"/>
              </a:rPr>
              <a:t>Anti-replay: The receiver rejects old or repetitive data packets to prevent malicious users from repeatedly sending obtained data.</a:t>
            </a:r>
          </a:p>
        </p:txBody>
      </p:sp>
    </p:spTree>
    <p:extLst>
      <p:ext uri="{BB962C8B-B14F-4D97-AF65-F5344CB8AC3E}">
        <p14:creationId xmlns:p14="http://schemas.microsoft.com/office/powerpoint/2010/main" val="1826607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IPsec uses two security protocols, AH and ESP, to transmit and encapsulate data and provide security services, such as authentication and encryption.</a:t>
            </a:r>
          </a:p>
          <a:p>
            <a:pPr marL="540000" marR="0" lvl="1"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security functions provided by AH and ESP depend on the authentication and encryption algorithms used by these protocols.</a:t>
            </a:r>
          </a:p>
          <a:p>
            <a:pPr lvl="1">
              <a:lnSpc>
                <a:spcPct val="100000"/>
              </a:lnSpc>
            </a:pPr>
            <a:r>
              <a:rPr lang="en-US" sz="1100" b="0" i="0" dirty="0">
                <a:solidFill>
                  <a:schemeClr val="tx1"/>
                </a:solidFill>
                <a:latin typeface="Huawei Sans" panose="020C0503030203020204" pitchFamily="34" charset="0"/>
                <a:ea typeface="+mn-ea"/>
                <a:cs typeface="+mn-cs"/>
              </a:rPr>
              <a:t>AH supports only authentication but not encryption. ESP supports both authentication and encryption.</a:t>
            </a:r>
          </a:p>
          <a:p>
            <a:pPr lvl="1">
              <a:lnSpc>
                <a:spcPct val="100000"/>
              </a:lnSpc>
            </a:pPr>
            <a:r>
              <a:rPr lang="en-US" dirty="0">
                <a:latin typeface="Huawei Sans" panose="020C0503030203020204" pitchFamily="34" charset="0"/>
              </a:rPr>
              <a:t>Keys are required by the security protocol that provides security services, such as authentication or encryption.</a:t>
            </a:r>
          </a:p>
          <a:p>
            <a:pPr>
              <a:lnSpc>
                <a:spcPct val="100000"/>
              </a:lnSpc>
            </a:pPr>
            <a:r>
              <a:rPr lang="en-US" dirty="0">
                <a:latin typeface="Huawei Sans" panose="020C0503030203020204" pitchFamily="34" charset="0"/>
              </a:rPr>
              <a:t>There are two key exchange modes:</a:t>
            </a:r>
          </a:p>
          <a:p>
            <a:pPr lvl="1">
              <a:lnSpc>
                <a:spcPct val="100000"/>
              </a:lnSpc>
            </a:pPr>
            <a:r>
              <a:rPr lang="en-US" dirty="0">
                <a:latin typeface="Huawei Sans" panose="020C0503030203020204" pitchFamily="34" charset="0"/>
              </a:rPr>
              <a:t>Out-of-band shared key: Static encryption and verification key are manually configured on the transmit and receive devices. Both parties maintain key consistency through out-of-band sharing (for example, by phone or email). The disadvantages of this mode are that poor scalability is provided and that the workload of configuring keys on a P2MP network doubles. In addition, this mode makes it difficult to change keys periodically to improve network security.</a:t>
            </a:r>
          </a:p>
          <a:p>
            <a:pPr lvl="1">
              <a:lnSpc>
                <a:spcPct val="100000"/>
              </a:lnSpc>
            </a:pPr>
            <a:r>
              <a:rPr lang="en-US" dirty="0">
                <a:latin typeface="Huawei Sans" panose="020C0503030203020204" pitchFamily="34" charset="0"/>
              </a:rPr>
              <a:t>Automatic key negotiation through IKE: IKE is built based on the framework defined by the Internet security association (SA) and the key management protocol ISAKMP. IKE uses the DH algorithm to securely distribute keys on insecure networks. This mode is easy to configure and has good scalability, especially on large-scale dynamic networks. In addition, both communication parties exchange key exchange materials to calculate the shared key. Even if a third party intercepts all exchanged data used to calculate the key, the real key cannot be calculated.</a:t>
            </a:r>
          </a:p>
        </p:txBody>
      </p:sp>
    </p:spTree>
    <p:extLst>
      <p:ext uri="{BB962C8B-B14F-4D97-AF65-F5344CB8AC3E}">
        <p14:creationId xmlns:p14="http://schemas.microsoft.com/office/powerpoint/2010/main" val="533723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An SA is uniquely identified by a triplet, which consists of a security parameter index (SPI), destination IP address, and security protocol ID (AH or ESP). The SPI is a 32-bit value generated to uniquely identify an SA, and is transmitted in an AH header and an ESP header. When manually configuring the SA, you have to manually specify the SPI value. When the SA is generated through IKE negotiation, the SPI is randomly generated.</a:t>
            </a:r>
          </a:p>
          <a:p>
            <a:pPr>
              <a:lnSpc>
                <a:spcPct val="100000"/>
              </a:lnSpc>
            </a:pPr>
            <a:r>
              <a:rPr lang="en-US" dirty="0">
                <a:latin typeface="Huawei Sans" panose="020C0503030203020204" pitchFamily="34" charset="0"/>
              </a:rPr>
              <a:t>An SA is a unidirectional logical connection. Therefore, at least two SAs must be established to protect data flows in opposite directions.</a:t>
            </a:r>
          </a:p>
          <a:p>
            <a:pPr>
              <a:lnSpc>
                <a:spcPct val="100000"/>
              </a:lnSpc>
            </a:pPr>
            <a:r>
              <a:rPr lang="en-US" dirty="0">
                <a:latin typeface="Huawei Sans" panose="020C0503030203020204" pitchFamily="34" charset="0"/>
              </a:rPr>
              <a:t>As a key negotiation protocol, IKE has two versions: IKEv1 and IKEv2. This course uses IKEv1 as an example. For details about IKEv2, see product documentation.</a:t>
            </a:r>
          </a:p>
          <a:p>
            <a:pPr lvl="1">
              <a:lnSpc>
                <a:spcPct val="100000"/>
              </a:lnSpc>
            </a:pPr>
            <a:r>
              <a:rPr lang="en-US" dirty="0">
                <a:latin typeface="Huawei Sans" panose="020C0503030203020204" pitchFamily="34" charset="0"/>
              </a:rPr>
              <a:t>IKEv1 negotiation phase 1 is to establish an IKE SA. After an IKE SA is established, all ISAKMP messages exchanged between IKE peers are encrypted and authenticated. This secure tunnel ensures that IKEv1 negotiation in phase 2 can be performed securely. An IKE SA is a bidirectional logical connection. Only one IKE SA is established between two IPsec peers.</a:t>
            </a:r>
          </a:p>
          <a:p>
            <a:pPr lvl="1">
              <a:lnSpc>
                <a:spcPct val="100000"/>
              </a:lnSpc>
            </a:pPr>
            <a:r>
              <a:rPr lang="en-US" dirty="0">
                <a:latin typeface="Huawei Sans" panose="020C0503030203020204" pitchFamily="34" charset="0"/>
              </a:rPr>
              <a:t>IKEv1 negotiation phase 2 is to establish an IPsec SA for secure data transmission and derive a key for data transmission. In this phase, the key generated in phase 1 of IKEv1 negotiation is used to authenticate the integrity and identity of ISAKMP messages and encrypt these messages, securing the message exchange.</a:t>
            </a:r>
          </a:p>
          <a:p>
            <a:pPr lvl="0">
              <a:lnSpc>
                <a:spcPct val="100000"/>
              </a:lnSpc>
            </a:pPr>
            <a:r>
              <a:rPr lang="en-US" dirty="0">
                <a:latin typeface="Huawei Sans" panose="020C0503030203020204" pitchFamily="34" charset="0"/>
              </a:rPr>
              <a:t>Successful IKE negotiation indicates that a bidirectional IPsec tunnel has been established. You can define an IPsec interested flow using an ACL or an IPsec profile. All data that matches the characteristics of the interested flow is forwarded to the IPsec tunnel for processing.</a:t>
            </a:r>
          </a:p>
          <a:p>
            <a:pPr lvl="0">
              <a:lnSpc>
                <a:spcPct val="100000"/>
              </a:lnSpc>
            </a:pPr>
            <a:r>
              <a:rPr lang="en-US" sz="1100" b="0" i="0" dirty="0">
                <a:solidFill>
                  <a:schemeClr val="tx1"/>
                </a:solidFill>
                <a:latin typeface="Huawei Sans" panose="020C0503030203020204" pitchFamily="34" charset="0"/>
                <a:ea typeface="+mn-ea"/>
                <a:cs typeface="+mn-cs"/>
              </a:rPr>
              <a:t>Interested flows: data flows that need to be protected by IPsec.</a:t>
            </a: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22462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As shown in the figure, a GRE tunnel is established on the IPv4 network to enable communication between two IPv6 networks.</a:t>
            </a:r>
          </a:p>
          <a:p>
            <a:r>
              <a:rPr lang="en-US">
                <a:latin typeface="Huawei Sans" panose="020C0503030203020204" pitchFamily="34" charset="0"/>
              </a:rPr>
              <a:t>GRE can also encapsulate multicast packets. Dynamic routing protocols use multicast packets. Therefore, GRE is often used in scenarios where multicast routing data needs to be transmitted. This is where GRE's name comes from.</a:t>
            </a:r>
          </a:p>
        </p:txBody>
      </p:sp>
    </p:spTree>
    <p:extLst>
      <p:ext uri="{BB962C8B-B14F-4D97-AF65-F5344CB8AC3E}">
        <p14:creationId xmlns:p14="http://schemas.microsoft.com/office/powerpoint/2010/main" val="2999121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A tunnel interface is a point-to-point virtual interface used to encapsulate packets. Similar to a loopback interface, a tunnel interface is a logical interface.</a:t>
            </a:r>
          </a:p>
          <a:p>
            <a:r>
              <a:rPr lang="en-US" dirty="0">
                <a:latin typeface="Huawei Sans" panose="020C0503030203020204" pitchFamily="34" charset="0"/>
              </a:rPr>
              <a:t>As shown in the figure, the passenger protocol is IPv6, the encapsulation protocol is GRE, and the transport protocol is IPv4. The overall forwarding process is as follows:</a:t>
            </a:r>
          </a:p>
          <a:p>
            <a:pPr marL="588600" lvl="1" indent="-228600">
              <a:buFont typeface="+mj-lt"/>
              <a:buAutoNum type="arabicPeriod"/>
            </a:pPr>
            <a:r>
              <a:rPr lang="en-US" dirty="0">
                <a:latin typeface="Huawei Sans" panose="020C0503030203020204" pitchFamily="34" charset="0"/>
              </a:rPr>
              <a:t>When R1 receives an IPv6 packet from IP1, R1 searches the routing table and finds that the outbound interface is a tunnel interface. R1 then forwards the packet to the tunnel interface.</a:t>
            </a:r>
          </a:p>
          <a:p>
            <a:pPr marL="588600" lvl="1" indent="-228600">
              <a:buFont typeface="+mj-lt"/>
              <a:buAutoNum type="arabicPeriod"/>
            </a:pPr>
            <a:r>
              <a:rPr lang="en-US" dirty="0">
                <a:latin typeface="Huawei Sans" panose="020C0503030203020204" pitchFamily="34" charset="0"/>
              </a:rPr>
              <a:t>The tunnel interface adds a GRE header to the original packet and then adds an IP header to the packet based on the configuration. The source address of the IP header is the source address of the tunnel, and the destination address of the IP header is the destination address of the tunnel.</a:t>
            </a:r>
          </a:p>
          <a:p>
            <a:pPr marL="588600" lvl="1" indent="-228600">
              <a:buFont typeface="+mj-lt"/>
              <a:buAutoNum type="arabicPeriod"/>
            </a:pPr>
            <a:r>
              <a:rPr lang="en-US" dirty="0">
                <a:latin typeface="Huawei Sans" panose="020C0503030203020204" pitchFamily="34" charset="0"/>
              </a:rPr>
              <a:t>The encapsulated packet is forwarded on the IPv4 network through a common IPv4 route and finally reaches the destination R2.</a:t>
            </a:r>
          </a:p>
          <a:p>
            <a:pPr marL="588600" lvl="1" indent="-228600">
              <a:buFont typeface="+mj-lt"/>
              <a:buAutoNum type="arabicPeriod"/>
            </a:pPr>
            <a:r>
              <a:rPr lang="en-US" dirty="0">
                <a:latin typeface="Huawei Sans" panose="020C0503030203020204" pitchFamily="34" charset="0"/>
              </a:rPr>
              <a:t>The </a:t>
            </a:r>
            <a:r>
              <a:rPr lang="en-US" dirty="0" err="1">
                <a:latin typeface="Huawei Sans" panose="020C0503030203020204" pitchFamily="34" charset="0"/>
              </a:rPr>
              <a:t>decapsulation</a:t>
            </a:r>
            <a:r>
              <a:rPr lang="en-US" dirty="0">
                <a:latin typeface="Huawei Sans" panose="020C0503030203020204" pitchFamily="34" charset="0"/>
              </a:rPr>
              <a:t> process is opposite to the encapsulation process, and is not described here.</a:t>
            </a:r>
          </a:p>
        </p:txBody>
      </p:sp>
    </p:spTree>
    <p:extLst>
      <p:ext uri="{BB962C8B-B14F-4D97-AF65-F5344CB8AC3E}">
        <p14:creationId xmlns:p14="http://schemas.microsoft.com/office/powerpoint/2010/main" val="2948265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897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91668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VPDN uses the dial-up function of the public network (such as the ISDN and PSTN) and the access network to implement the VPN and provide access services for enterprises, ISPs, and mobile office personnel. The VPDN uses the dedicated encryption-capable communication protocol to establish a secure virtual private network for enterprises on the public network. Geographically dispersed divisions and employees on business trips can remotely connect to the headquarters through virtual encrypted tunnels over the public network. However, other users on the public network cannot access the internal resources of the enterprise network through the virtual encryption tunnels. There are multiple VPDN tunneling protocols, among which L2TP is the most widely used.</a:t>
            </a:r>
          </a:p>
          <a:p>
            <a:r>
              <a:rPr lang="en-US" dirty="0">
                <a:latin typeface="Huawei Sans" panose="020C0503030203020204" pitchFamily="34" charset="0"/>
              </a:rPr>
              <a:t>An LAC is a device that can process PPP and L2TP packets. The LAC establishes an L2TP tunnel with the LNS. The types of devices function as the LAC vary according to the networking environment. For instance, a gateway or terminal can function as the LAC. The LAC can initiate the establishment of multiple L2TP tunnels to isolate data flows.</a:t>
            </a:r>
          </a:p>
          <a:p>
            <a:r>
              <a:rPr lang="en-US" dirty="0">
                <a:latin typeface="Huawei Sans" panose="020C0503030203020204" pitchFamily="34" charset="0"/>
              </a:rPr>
              <a:t>The LNS is the peer of the LAC, and an L2TP tunnel is established between them. The LNS is located on the border between the private and public networks of the enterprise headquarters and is usually the gateway of the enterprise headquarters.</a:t>
            </a:r>
          </a:p>
        </p:txBody>
      </p:sp>
    </p:spTree>
    <p:extLst>
      <p:ext uri="{BB962C8B-B14F-4D97-AF65-F5344CB8AC3E}">
        <p14:creationId xmlns:p14="http://schemas.microsoft.com/office/powerpoint/2010/main" val="3189523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Control message</a:t>
            </a:r>
          </a:p>
          <a:p>
            <a:pPr lvl="1"/>
            <a:r>
              <a:rPr lang="en-US">
                <a:latin typeface="Huawei Sans" panose="020C0503030203020204" pitchFamily="34" charset="0"/>
              </a:rPr>
              <a:t>It is used to establish, maintain, and tear down L2TP tunnels and session connections. During the transmission of control messages, mechanisms, such as retransmission of dropped messages and periodic detection of tunnel connectivity, are used to ensure the reliability of control message transmission. Traffic control and congestion control of control messages are supported.</a:t>
            </a:r>
          </a:p>
          <a:p>
            <a:pPr lvl="1"/>
            <a:r>
              <a:rPr lang="en-US">
                <a:latin typeface="Huawei Sans" panose="020C0503030203020204" pitchFamily="34" charset="0"/>
              </a:rPr>
              <a:t>Control messages are transmitted over the L2TP control channel. The control channel encapsulates control messages into L2TP headers and transmits them over the IP network.</a:t>
            </a:r>
          </a:p>
          <a:p>
            <a:r>
              <a:rPr lang="en-US">
                <a:latin typeface="Huawei Sans" panose="020C0503030203020204" pitchFamily="34" charset="0"/>
              </a:rPr>
              <a:t>Data message</a:t>
            </a:r>
          </a:p>
          <a:p>
            <a:pPr lvl="1"/>
            <a:r>
              <a:rPr lang="en-US">
                <a:latin typeface="Huawei Sans" panose="020C0503030203020204" pitchFamily="34" charset="0"/>
              </a:rPr>
              <a:t>Encapsulates PPP data frames and are transmitted over tunnels. Data messages are not transmitted reliably. Dropped data packets are not retransmitted, and flow control and congestion control are not supported for the data messages.</a:t>
            </a:r>
          </a:p>
          <a:p>
            <a:pPr lvl="1"/>
            <a:r>
              <a:rPr lang="en-US">
                <a:latin typeface="Huawei Sans" panose="020C0503030203020204" pitchFamily="34" charset="0"/>
              </a:rPr>
              <a:t>PPP frames carried in data messages are transmitted over unreliable data channels. The PPP frames are encapsulated using L2TP and then transmitted over the IP network.</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18258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NAS-initiated scenario: A remote dial-up user initiates a request to establish a tunnel. The remote system dials up to log in to the LAC through the PSTN/ISDN. The LAC then initiates a request to establish a tunnel to the LNS through the Internet. The LNS assigns IP addresses to dial-up users. The authentication and accounting for remote dial-up users can be performed by the LAC proxy or LNS.</a:t>
            </a:r>
          </a:p>
          <a:p>
            <a:pPr lvl="1">
              <a:lnSpc>
                <a:spcPct val="100000"/>
              </a:lnSpc>
            </a:pPr>
            <a:r>
              <a:rPr lang="en-US" dirty="0">
                <a:latin typeface="Huawei Sans" panose="020C0503030203020204" pitchFamily="34" charset="0"/>
              </a:rPr>
              <a:t>Users must access the Internet through PPP or </a:t>
            </a:r>
            <a:r>
              <a:rPr lang="en-US" dirty="0" err="1">
                <a:latin typeface="Huawei Sans" panose="020C0503030203020204" pitchFamily="34" charset="0"/>
              </a:rPr>
              <a:t>PPPoE</a:t>
            </a:r>
            <a:r>
              <a:rPr lang="en-US" dirty="0">
                <a:latin typeface="Huawei Sans" panose="020C0503030203020204" pitchFamily="34" charset="0"/>
              </a:rPr>
              <a:t>.</a:t>
            </a:r>
          </a:p>
          <a:p>
            <a:pPr lvl="1">
              <a:lnSpc>
                <a:spcPct val="100000"/>
              </a:lnSpc>
            </a:pPr>
            <a:r>
              <a:rPr lang="en-US" dirty="0">
                <a:latin typeface="Huawei Sans" panose="020C0503030203020204" pitchFamily="34" charset="0"/>
              </a:rPr>
              <a:t>The carrier's access device (mainly a BAS device) needs to have the corresponding VPN service enabled. Users need to apply for the service from the carrier.</a:t>
            </a:r>
          </a:p>
          <a:p>
            <a:pPr lvl="1">
              <a:lnSpc>
                <a:spcPct val="100000"/>
              </a:lnSpc>
            </a:pPr>
            <a:r>
              <a:rPr lang="en-US" dirty="0">
                <a:latin typeface="Huawei Sans" panose="020C0503030203020204" pitchFamily="34" charset="0"/>
              </a:rPr>
              <a:t>The two ends of an L2TP tunnel reside on the LAC and LNS. An L2TP tunnel can carry multiple sessions.</a:t>
            </a:r>
          </a:p>
          <a:p>
            <a:pPr lvl="0">
              <a:lnSpc>
                <a:spcPct val="100000"/>
              </a:lnSpc>
            </a:pPr>
            <a:r>
              <a:rPr lang="en-US" dirty="0">
                <a:latin typeface="Huawei Sans" panose="020C0503030203020204" pitchFamily="34" charset="0"/>
              </a:rPr>
              <a:t>Client-initialized scenario: The LAC client (local user supporting L2TP) initiates a request to establish a tunnel. The LAC client needs to know the IP address of the LNS. The LAC client can directly initiate a tunnel connection request to the LNS without passing through an independent LAC. After receiving the request from the LAC client, the LNS authenticates the LAC client based on the username and password, and assigns a private IP address to the LAC client.</a:t>
            </a:r>
          </a:p>
          <a:p>
            <a:pPr lvl="1">
              <a:lnSpc>
                <a:spcPct val="100000"/>
              </a:lnSpc>
            </a:pPr>
            <a:r>
              <a:rPr lang="en-US" dirty="0">
                <a:latin typeface="Huawei Sans" panose="020C0503030203020204" pitchFamily="34" charset="0"/>
              </a:rPr>
              <a:t>You have to install L2TP dial-up software. Some operating systems have built-in L2TP client software.</a:t>
            </a:r>
          </a:p>
          <a:p>
            <a:pPr lvl="1">
              <a:lnSpc>
                <a:spcPct val="100000"/>
              </a:lnSpc>
            </a:pPr>
            <a:r>
              <a:rPr lang="en-US" dirty="0">
                <a:latin typeface="Huawei Sans" panose="020C0503030203020204" pitchFamily="34" charset="0"/>
              </a:rPr>
              <a:t>There is no restriction on the Internet access mode or location, which eliminates the need of the ISP to be involved.</a:t>
            </a:r>
          </a:p>
          <a:p>
            <a:pPr lvl="1">
              <a:lnSpc>
                <a:spcPct val="100000"/>
              </a:lnSpc>
            </a:pPr>
            <a:r>
              <a:rPr lang="en-US" dirty="0">
                <a:latin typeface="Huawei Sans" panose="020C0503030203020204" pitchFamily="34" charset="0"/>
              </a:rPr>
              <a:t>The two ends of an L2TP tunnel reside on the user and LNS sides. An L2TP tunnel carries a single L2TP session.</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27635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pPr lvl="1">
              <a:lnSpc>
                <a:spcPct val="100000"/>
              </a:lnSpc>
            </a:pPr>
            <a:r>
              <a:rPr lang="en-US" altLang="zh-CN" dirty="0">
                <a:latin typeface="Huawei Sans" panose="020C0503030203020204" pitchFamily="34" charset="0"/>
              </a:rPr>
              <a:t>The setup process in this scenario is as follows:</a:t>
            </a:r>
          </a:p>
          <a:p>
            <a:pPr marL="948600" lvl="2" indent="-228600">
              <a:lnSpc>
                <a:spcPct val="100000"/>
              </a:lnSpc>
              <a:buFont typeface="+mj-lt"/>
              <a:buAutoNum type="arabicPeriod"/>
            </a:pPr>
            <a:r>
              <a:rPr lang="en-US" altLang="zh-CN" dirty="0">
                <a:latin typeface="Huawei Sans" panose="020C0503030203020204" pitchFamily="34" charset="0"/>
              </a:rPr>
              <a:t>A mobile user establishes an L2TP tunnel with the LNS.</a:t>
            </a:r>
          </a:p>
          <a:p>
            <a:pPr marL="948600" lvl="2" indent="-228600">
              <a:lnSpc>
                <a:spcPct val="100000"/>
              </a:lnSpc>
              <a:buFont typeface="+mj-lt"/>
              <a:buAutoNum type="arabicPeriod"/>
            </a:pPr>
            <a:r>
              <a:rPr lang="en-US" altLang="zh-CN" dirty="0">
                <a:latin typeface="Huawei Sans" panose="020C0503030203020204" pitchFamily="34" charset="0"/>
              </a:rPr>
              <a:t>The mobile user establishes an L2TP session with the LNS: In Step 3, the mobile user establishes a PPP connection to the LNS. The L2TP session is used to record and manage the PPP connection status. Therefore, before a PPP connection is established, the two ends of the tunnel need to negotiate an L2TP session for the PPP connection. The session carries the LCP negotiation information and user authentication information of the mobile user. After authenticating the received information, the LNS notifies the mobile user that the session is successfully established. An L2TP session is identified by a session ID.</a:t>
            </a:r>
          </a:p>
          <a:p>
            <a:pPr marL="948600" lvl="2" indent="-228600">
              <a:lnSpc>
                <a:spcPct val="100000"/>
              </a:lnSpc>
              <a:buFont typeface="+mj-lt"/>
              <a:buAutoNum type="arabicPeriod"/>
            </a:pPr>
            <a:r>
              <a:rPr lang="en-US" altLang="zh-CN" dirty="0">
                <a:latin typeface="Huawei Sans" panose="020C0503030203020204" pitchFamily="34" charset="0"/>
              </a:rPr>
              <a:t>The mobile user establishes a PPP connection to the LNS. The mobile user establishes a PPP connection to the LNS to obtain the intranet IP address assigned by the LNS.</a:t>
            </a:r>
          </a:p>
          <a:p>
            <a:pPr marL="948600" lvl="2" indent="-228600">
              <a:lnSpc>
                <a:spcPct val="100000"/>
              </a:lnSpc>
              <a:buFont typeface="+mj-lt"/>
              <a:buAutoNum type="arabicPeriod"/>
            </a:pPr>
            <a:r>
              <a:rPr lang="en-US" altLang="zh-CN" dirty="0">
                <a:latin typeface="Huawei Sans" panose="020C0503030203020204" pitchFamily="34" charset="0"/>
              </a:rPr>
              <a:t>The mobile user sends service packets to access the server at the enterprise headquarters.</a:t>
            </a:r>
          </a:p>
          <a:p>
            <a:pPr lvl="0">
              <a:lnSpc>
                <a:spcPct val="100000"/>
              </a:lnSpc>
            </a:pPr>
            <a:r>
              <a:rPr lang="en-US" altLang="zh-CN" dirty="0">
                <a:latin typeface="Huawei Sans" panose="020C0503030203020204" pitchFamily="34" charset="0"/>
              </a:rPr>
              <a:t>Call-LNS scenario: In addition to providing remote access services for employees on business trips, L2TP can also be used for interconnection between enterprise branches and the headquarters to implement mutual access between branch users and headquarters users. Generally, the branch router functions as the LAC to establish an L2TP tunnel with the LNS. In this way, data can be transmitted between the branch and headquarters through the L2TP tunnel.</a:t>
            </a:r>
          </a:p>
          <a:p>
            <a:pPr lvl="0">
              <a:lnSpc>
                <a:spcPct val="100000"/>
              </a:lnSpc>
            </a:pPr>
            <a:endParaRPr lang="en-US" altLang="zh-CN" dirty="0">
              <a:latin typeface="Huawei Sans" panose="020C0503030203020204" pitchFamily="34" charset="0"/>
            </a:endParaRPr>
          </a:p>
          <a:p>
            <a:pPr lvl="0">
              <a:lnSpc>
                <a:spcPct val="100000"/>
              </a:lnSpc>
            </a:pPr>
            <a:endParaRPr lang="zh-CN" altLang="zh-CN" dirty="0">
              <a:latin typeface="Huawei Sans" panose="020C0503030203020204" pitchFamily="34" charset="0"/>
            </a:endParaRPr>
          </a:p>
        </p:txBody>
      </p:sp>
    </p:spTree>
    <p:extLst>
      <p:ext uri="{BB962C8B-B14F-4D97-AF65-F5344CB8AC3E}">
        <p14:creationId xmlns:p14="http://schemas.microsoft.com/office/powerpoint/2010/main" val="3093615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Users on business trips communicate with the headquarters. L2TP is used to establish VPN connections, and the LNS is deployed in the headquarters to authenticate access users. When traveling users need to transmit confidential information to the headquarters, L2TP cannot provide sufficient protection for packet transmission. In this case, L2TP can be used together with IPsec to protect transmitted data. Dial-up software can be installed on the PC of a user on a business trip to encapsulate data packets through L2TP and then IPsec, and then send the packets to the headquarters. IPsec policies are deployed on the headquarters gateway to restore data. In this mode, IPsec protects all packets that originate at the LAC and are destined for the LNS.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44054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b="0" dirty="0">
                <a:latin typeface="Huawei Sans" panose="020C0503030203020204" pitchFamily="34" charset="0"/>
                <a:ea typeface="方正兰亭黑简体" panose="02000000000000000000" pitchFamily="2" charset="-122"/>
                <a:sym typeface="Huawei Sans" panose="020C0503030203020204" pitchFamily="34" charset="0"/>
              </a:rPr>
              <a:t>An MPLS VPN is usually constructed by a </a:t>
            </a:r>
            <a:r>
              <a:rPr lang="en-US" sz="11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carrier</a:t>
            </a:r>
            <a:r>
              <a:rPr lang="en-US" sz="1100" b="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1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VPN users purchase</a:t>
            </a:r>
            <a:r>
              <a:rPr lang="en-US" sz="1100" b="0" dirty="0">
                <a:latin typeface="Huawei Sans" panose="020C0503030203020204" pitchFamily="34" charset="0"/>
                <a:ea typeface="方正兰亭黑简体" panose="02000000000000000000" pitchFamily="2" charset="-122"/>
                <a:sym typeface="Huawei Sans" panose="020C0503030203020204" pitchFamily="34" charset="0"/>
              </a:rPr>
              <a:t> VPN services to implement route transmission and data exchange between user networks (branches and headquarters shown in the figure).</a:t>
            </a:r>
          </a:p>
          <a:p>
            <a:r>
              <a:rPr lang="en-US" dirty="0">
                <a:latin typeface="Huawei Sans" panose="020C0503030203020204" pitchFamily="34" charset="0"/>
              </a:rPr>
              <a:t>A basic MPLS VPN consists of customer edge (CE), provider edge (PE), and provider (P) devices.</a:t>
            </a:r>
          </a:p>
          <a:p>
            <a:pPr lvl="1"/>
            <a:r>
              <a:rPr lang="en-US" dirty="0">
                <a:latin typeface="Huawei Sans" panose="020C0503030203020204" pitchFamily="34" charset="0"/>
              </a:rPr>
              <a:t>CE: an edge device on the user network. A CE has interfaces that are directly connected to a carrier network. A CE can be a router, switch, or host. Generally, CEs are unaware of VPNs and do not need to support MPLS.</a:t>
            </a:r>
          </a:p>
          <a:p>
            <a:pPr lvl="1"/>
            <a:r>
              <a:rPr lang="en-US" dirty="0">
                <a:latin typeface="Huawei Sans" panose="020C0503030203020204" pitchFamily="34" charset="0"/>
              </a:rPr>
              <a:t>PE: an edge device on a carrier network and is directly connected to a CE. On an MPLS network, VPN processing is performed on PEs, which poses high requirements on PE performance.</a:t>
            </a:r>
          </a:p>
          <a:p>
            <a:pPr lvl="1"/>
            <a:r>
              <a:rPr lang="en-US" dirty="0">
                <a:latin typeface="Huawei Sans" panose="020C0503030203020204" pitchFamily="34" charset="0"/>
              </a:rPr>
              <a:t>P: a backbone router on the carrier's network and is not directly connected to a CE. Ps only need to have basic MPLS forwarding capabilities and do not need to maintain VPN information.</a:t>
            </a:r>
          </a:p>
          <a:p>
            <a:r>
              <a:rPr lang="en-US" dirty="0">
                <a:latin typeface="Huawei Sans" panose="020C0503030203020204" pitchFamily="34" charset="0"/>
              </a:rPr>
              <a:t>For more information about BGP/MPLS IP VPN, see materials of related HCIP-Datacom-Advance courses.</a:t>
            </a:r>
          </a:p>
        </p:txBody>
      </p:sp>
    </p:spTree>
    <p:extLst>
      <p:ext uri="{BB962C8B-B14F-4D97-AF65-F5344CB8AC3E}">
        <p14:creationId xmlns:p14="http://schemas.microsoft.com/office/powerpoint/2010/main" val="1192501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Answers:</a:t>
            </a:r>
          </a:p>
          <a:p>
            <a:pPr lvl="1"/>
            <a:r>
              <a:rPr lang="en-US">
                <a:latin typeface="Huawei Sans" panose="020C0503030203020204" pitchFamily="34" charset="0"/>
              </a:rPr>
              <a:t>1. B</a:t>
            </a:r>
          </a:p>
          <a:p>
            <a:pPr lvl="1"/>
            <a:r>
              <a:rPr lang="en-US">
                <a:latin typeface="Huawei Sans" panose="020C0503030203020204" pitchFamily="34" charset="0"/>
              </a:rPr>
              <a:t>2. ABD</a:t>
            </a:r>
          </a:p>
        </p:txBody>
      </p:sp>
    </p:spTree>
    <p:extLst>
      <p:ext uri="{BB962C8B-B14F-4D97-AF65-F5344CB8AC3E}">
        <p14:creationId xmlns:p14="http://schemas.microsoft.com/office/powerpoint/2010/main" val="2589366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6880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0408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r>
              <a:rPr lang="en-US" dirty="0">
                <a:latin typeface="Huawei Sans" panose="020C0503030203020204" pitchFamily="34" charset="0"/>
              </a:rPr>
              <a:t>IPsec: Internet Protocol Security</a:t>
            </a:r>
          </a:p>
          <a:p>
            <a:r>
              <a:rPr lang="en-US" dirty="0">
                <a:latin typeface="Huawei Sans" panose="020C0503030203020204" pitchFamily="34" charset="0"/>
              </a:rPr>
              <a:t>GRE: Generic Routing Encapsulation</a:t>
            </a:r>
          </a:p>
          <a:p>
            <a:r>
              <a:rPr lang="en-US" dirty="0">
                <a:latin typeface="Huawei Sans" panose="020C0503030203020204" pitchFamily="34" charset="0"/>
              </a:rPr>
              <a:t>L2TP: Layer 2 Tunneling Protocol.</a:t>
            </a:r>
          </a:p>
          <a:p>
            <a:r>
              <a:rPr lang="en-US" sz="1100" dirty="0">
                <a:solidFill>
                  <a:schemeClr val="tx1"/>
                </a:solidFill>
                <a:latin typeface="Huawei Sans" panose="020C0503030203020204" pitchFamily="34" charset="0"/>
                <a:ea typeface="+mn-ea"/>
                <a:cs typeface="+mn-cs"/>
              </a:rPr>
              <a:t>MPLS: Multiprotocol Label Switching</a:t>
            </a:r>
          </a:p>
        </p:txBody>
      </p:sp>
    </p:spTree>
    <p:extLst>
      <p:ext uri="{BB962C8B-B14F-4D97-AF65-F5344CB8AC3E}">
        <p14:creationId xmlns:p14="http://schemas.microsoft.com/office/powerpoint/2010/main" val="4022097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70512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94359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3812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b="0" i="0" dirty="0">
                <a:solidFill>
                  <a:schemeClr val="tx1"/>
                </a:solidFill>
                <a:latin typeface="Huawei Sans" panose="020C0503030203020204" pitchFamily="34" charset="0"/>
                <a:ea typeface="+mn-ea"/>
                <a:cs typeface="+mn-cs"/>
              </a:rPr>
              <a:t>Compared with the traditional data private network, the VPN has the following advantages:</a:t>
            </a:r>
          </a:p>
          <a:p>
            <a:pPr lvl="1"/>
            <a:r>
              <a:rPr lang="en-US" sz="1100" b="0" i="0" dirty="0">
                <a:solidFill>
                  <a:schemeClr val="tx1"/>
                </a:solidFill>
                <a:latin typeface="Huawei Sans" panose="020C0503030203020204" pitchFamily="34" charset="0"/>
                <a:ea typeface="+mn-ea"/>
                <a:cs typeface="+mn-cs"/>
              </a:rPr>
              <a:t>Security: Reliable connections are created between the HQ and remote users, regional offices, partners, and suppliers to secure data transmission. This is particularly important for the integration of e-commerce or financial networks with communications networks.</a:t>
            </a:r>
          </a:p>
          <a:p>
            <a:pPr lvl="1"/>
            <a:r>
              <a:rPr lang="en-US" sz="1100" b="0" i="0" dirty="0">
                <a:solidFill>
                  <a:schemeClr val="tx1"/>
                </a:solidFill>
                <a:latin typeface="Huawei Sans" panose="020C0503030203020204" pitchFamily="34" charset="0"/>
                <a:ea typeface="+mn-ea"/>
                <a:cs typeface="+mn-cs"/>
              </a:rPr>
              <a:t>Cost-effective: Public networks are used for information communication, allowing enterprises to connect remote offices, employees on business trips, and business partners at lower costs.</a:t>
            </a:r>
          </a:p>
          <a:p>
            <a:pPr lvl="1"/>
            <a:r>
              <a:rPr lang="en-US" sz="1100" b="0" i="0" dirty="0">
                <a:solidFill>
                  <a:schemeClr val="tx1"/>
                </a:solidFill>
                <a:latin typeface="Huawei Sans" panose="020C0503030203020204" pitchFamily="34" charset="0"/>
                <a:ea typeface="+mn-ea"/>
                <a:cs typeface="+mn-cs"/>
              </a:rPr>
              <a:t>Support for mobile services: VPN users can access the network anytime and anywhere, meeting the increasing mobile service requirements.</a:t>
            </a:r>
          </a:p>
          <a:p>
            <a:pPr lvl="1"/>
            <a:r>
              <a:rPr lang="en-US" sz="1100" b="0" i="0" dirty="0">
                <a:solidFill>
                  <a:schemeClr val="tx1"/>
                </a:solidFill>
                <a:latin typeface="Huawei Sans" panose="020C0503030203020204" pitchFamily="34" charset="0"/>
                <a:ea typeface="+mn-ea"/>
                <a:cs typeface="+mn-cs"/>
              </a:rPr>
              <a:t>Scalability: A VPN is a logical network. Adding or modifying nodes on a physical network does not affect VPN deployment.</a:t>
            </a:r>
          </a:p>
          <a:p>
            <a:r>
              <a:rPr lang="en-US" b="0" i="0" dirty="0">
                <a:solidFill>
                  <a:schemeClr val="tx1"/>
                </a:solidFill>
                <a:latin typeface="Huawei Sans" panose="020C0503030203020204" pitchFamily="34" charset="0"/>
                <a:ea typeface="+mn-ea"/>
                <a:cs typeface="+mn-cs"/>
              </a:rPr>
              <a:t>A public network is also called a VPN backbone network. The public network can be the Internet, a private network built by an enterprise, or a private network leased out by a carrier.</a:t>
            </a:r>
          </a:p>
        </p:txBody>
      </p:sp>
    </p:spTree>
    <p:extLst>
      <p:ext uri="{BB962C8B-B14F-4D97-AF65-F5344CB8AC3E}">
        <p14:creationId xmlns:p14="http://schemas.microsoft.com/office/powerpoint/2010/main" val="3368386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5714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6114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701389004"/>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025322302"/>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665230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70076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3862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764417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27493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9958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0948492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979376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49932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98043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557871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01777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007030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734529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971785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943141845"/>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notesSlide" Target="../notesSlides/notesSlide7.xml"/><Relationship Id="rId7" Type="http://schemas.openxmlformats.org/officeDocument/2006/relationships/image" Target="../media/image7.png"/><Relationship Id="rId12" Type="http://schemas.openxmlformats.org/officeDocument/2006/relationships/image" Target="../media/image12.emf"/><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8BB1918-6DBA-43A1-AE25-D85F640C5962}"/>
              </a:ext>
            </a:extLst>
          </p:cNvPr>
          <p:cNvSpPr>
            <a:spLocks noGrp="1"/>
          </p:cNvSpPr>
          <p:nvPr>
            <p:ph type="body" sz="quarter" idx="17"/>
          </p:nvPr>
        </p:nvSpPr>
        <p:spPr bwMode="gray"/>
        <p:txBody>
          <a:bodyPr/>
          <a:lstStyle/>
          <a:p>
            <a:endParaRPr lang="en-US"/>
          </a:p>
        </p:txBody>
      </p:sp>
      <p:sp>
        <p:nvSpPr>
          <p:cNvPr id="15" name="Text Placeholder 14">
            <a:extLst>
              <a:ext uri="{FF2B5EF4-FFF2-40B4-BE49-F238E27FC236}">
                <a16:creationId xmlns:a16="http://schemas.microsoft.com/office/drawing/2014/main" id="{DFA5062E-45C2-4F8C-90ED-AFBE7EC1F442}"/>
              </a:ext>
            </a:extLst>
          </p:cNvPr>
          <p:cNvSpPr>
            <a:spLocks noGrp="1"/>
          </p:cNvSpPr>
          <p:nvPr>
            <p:ph type="body" sz="quarter" idx="18"/>
          </p:nvPr>
        </p:nvSpPr>
        <p:spPr bwMode="gray"/>
        <p:txBody>
          <a:bodyPr/>
          <a:lstStyle/>
          <a:p>
            <a:endParaRPr lang="en-US"/>
          </a:p>
        </p:txBody>
      </p:sp>
      <p:sp>
        <p:nvSpPr>
          <p:cNvPr id="4" name="文本占位符 3"/>
          <p:cNvSpPr>
            <a:spLocks noGrp="1"/>
          </p:cNvSpPr>
          <p:nvPr>
            <p:ph type="body" sz="quarter" idx="19"/>
          </p:nvPr>
        </p:nvSpPr>
        <p:spPr bwMode="gray"/>
        <p:txBody>
          <a:bodyPr wrap="square">
            <a:noAutofit/>
          </a:bodyPr>
          <a:lstStyle/>
          <a:p>
            <a:pPr fontAlgn="ctr"/>
            <a:r>
              <a:rPr lang="en-US" altLang="zh-CN" dirty="0">
                <a:sym typeface="Huawei Sans" panose="020C0503030203020204" pitchFamily="34" charset="0"/>
              </a:rPr>
              <a:t>Zhang </a:t>
            </a:r>
            <a:r>
              <a:rPr lang="en-US" altLang="zh-CN" dirty="0" err="1">
                <a:sym typeface="Huawei Sans" panose="020C0503030203020204" pitchFamily="34" charset="0"/>
              </a:rPr>
              <a:t>Linrui</a:t>
            </a:r>
            <a:r>
              <a:rPr lang="en-US" altLang="zh-CN">
                <a:latin typeface="Huawei Sans" panose="020C0503030203020204" pitchFamily="34" charset="0"/>
                <a:sym typeface="Huawei Sans" panose="020C0503030203020204" pitchFamily="34" charset="0"/>
              </a:rPr>
              <a:t>/zwx570554</a:t>
            </a:r>
            <a:endParaRPr lang="zh-CN" altLang="en-US" dirty="0">
              <a:latin typeface="Huawei Sans" panose="020C0503030203020204" pitchFamily="34" charset="0"/>
              <a:sym typeface="Huawei Sans" panose="020C0503030203020204" pitchFamily="34" charset="0"/>
            </a:endParaRPr>
          </a:p>
        </p:txBody>
      </p:sp>
      <p:sp>
        <p:nvSpPr>
          <p:cNvPr id="5" name="文本占位符 4"/>
          <p:cNvSpPr>
            <a:spLocks noGrp="1"/>
          </p:cNvSpPr>
          <p:nvPr>
            <p:ph type="body" sz="quarter" idx="20"/>
          </p:nvPr>
        </p:nvSpPr>
        <p:spPr bwMode="gray"/>
        <p:txBody>
          <a:bodyPr wrap="square">
            <a:noAutofit/>
          </a:bodyPr>
          <a:lstStyle/>
          <a:p>
            <a:r>
              <a:rPr lang="en-US" altLang="zh-CN" dirty="0">
                <a:latin typeface="Huawei Sans" panose="020C0503030203020204" pitchFamily="34" charset="0"/>
                <a:sym typeface="Huawei Sans" panose="020C0503030203020204" pitchFamily="34" charset="0"/>
              </a:rPr>
              <a:t>2020.6.18</a:t>
            </a:r>
            <a:endParaRPr lang="zh-CN" altLang="en-US" dirty="0">
              <a:latin typeface="Huawei Sans" panose="020C0503030203020204" pitchFamily="34" charset="0"/>
              <a:sym typeface="Huawei Sans" panose="020C0503030203020204" pitchFamily="34" charset="0"/>
            </a:endParaRPr>
          </a:p>
        </p:txBody>
      </p:sp>
      <p:sp>
        <p:nvSpPr>
          <p:cNvPr id="26" name="文本占位符 2"/>
          <p:cNvSpPr>
            <a:spLocks noGrp="1"/>
          </p:cNvSpPr>
          <p:nvPr>
            <p:ph type="body" sz="quarter" idx="13"/>
          </p:nvPr>
        </p:nvSpPr>
        <p:spPr bwMode="gray"/>
        <p:txBody>
          <a:bodyPr wrap="square">
            <a:noAutofit/>
          </a:bodyPr>
          <a:lstStyle/>
          <a:p>
            <a:pPr fontAlgn="ctr"/>
            <a:r>
              <a:rPr lang="en-US" altLang="zh-CN" dirty="0"/>
              <a:t>Liu Peng</a:t>
            </a:r>
            <a:r>
              <a:rPr lang="en-US" altLang="zh-CN" dirty="0">
                <a:latin typeface="Huawei Sans" panose="020C0503030203020204" pitchFamily="34" charset="0"/>
              </a:rPr>
              <a:t>/lwx529648</a:t>
            </a:r>
            <a:endParaRPr lang="zh-CN" altLang="en-US" dirty="0">
              <a:latin typeface="Huawei Sans" panose="020C0503030203020204" pitchFamily="34" charset="0"/>
            </a:endParaRPr>
          </a:p>
        </p:txBody>
      </p:sp>
      <p:sp>
        <p:nvSpPr>
          <p:cNvPr id="27" name="文本占位符 3"/>
          <p:cNvSpPr>
            <a:spLocks noGrp="1"/>
          </p:cNvSpPr>
          <p:nvPr>
            <p:ph type="body" sz="quarter" idx="14"/>
          </p:nvPr>
        </p:nvSpPr>
        <p:spPr bwMode="gray"/>
        <p:txBody>
          <a:bodyPr wrap="square">
            <a:noAutofit/>
          </a:bodyPr>
          <a:lstStyle/>
          <a:p>
            <a:r>
              <a:rPr lang="en-US" altLang="zh-CN" dirty="0">
                <a:latin typeface="Huawei Sans" panose="020C0503030203020204" pitchFamily="34" charset="0"/>
              </a:rPr>
              <a:t>2020.02.11</a:t>
            </a:r>
            <a:endParaRPr lang="zh-CN" altLang="en-US" dirty="0">
              <a:latin typeface="Huawei Sans" panose="020C0503030203020204" pitchFamily="34" charset="0"/>
            </a:endParaRPr>
          </a:p>
        </p:txBody>
      </p:sp>
      <p:sp>
        <p:nvSpPr>
          <p:cNvPr id="7" name="Text Placeholder 6">
            <a:extLst>
              <a:ext uri="{FF2B5EF4-FFF2-40B4-BE49-F238E27FC236}">
                <a16:creationId xmlns:a16="http://schemas.microsoft.com/office/drawing/2014/main" id="{474EAF62-8C37-4E45-961B-D2A234FA9C74}"/>
              </a:ext>
            </a:extLst>
          </p:cNvPr>
          <p:cNvSpPr>
            <a:spLocks noGrp="1"/>
          </p:cNvSpPr>
          <p:nvPr>
            <p:ph type="body" sz="quarter" idx="15"/>
          </p:nvPr>
        </p:nvSpPr>
        <p:spPr bwMode="gray"/>
        <p:txBody>
          <a:bodyPr/>
          <a:lstStyle/>
          <a:p>
            <a:endParaRPr lang="en-US"/>
          </a:p>
        </p:txBody>
      </p:sp>
      <p:sp>
        <p:nvSpPr>
          <p:cNvPr id="48" name="文本占位符 8"/>
          <p:cNvSpPr>
            <a:spLocks noGrp="1"/>
          </p:cNvSpPr>
          <p:nvPr>
            <p:ph type="body" sz="quarter" idx="16"/>
          </p:nvPr>
        </p:nvSpPr>
        <p:spPr bwMode="gray"/>
        <p:txBody>
          <a:bodyPr wrap="square">
            <a:noAutofit/>
          </a:bodyPr>
          <a:lstStyle/>
          <a:p>
            <a:r>
              <a:rPr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19" name="Text Placeholder 18">
            <a:extLst>
              <a:ext uri="{FF2B5EF4-FFF2-40B4-BE49-F238E27FC236}">
                <a16:creationId xmlns:a16="http://schemas.microsoft.com/office/drawing/2014/main" id="{BF96B748-F30A-42D3-B243-0ACE96899C3F}"/>
              </a:ext>
            </a:extLst>
          </p:cNvPr>
          <p:cNvSpPr>
            <a:spLocks noGrp="1"/>
          </p:cNvSpPr>
          <p:nvPr>
            <p:ph type="body" sz="quarter" idx="21"/>
          </p:nvPr>
        </p:nvSpPr>
        <p:spPr bwMode="gray"/>
        <p:txBody>
          <a:bodyPr/>
          <a:lstStyle/>
          <a:p>
            <a:endParaRPr lang="en-US"/>
          </a:p>
        </p:txBody>
      </p:sp>
      <p:sp>
        <p:nvSpPr>
          <p:cNvPr id="49" name="文本占位符 13"/>
          <p:cNvSpPr>
            <a:spLocks noGrp="1"/>
          </p:cNvSpPr>
          <p:nvPr>
            <p:ph type="body" sz="quarter" idx="22"/>
          </p:nvPr>
        </p:nvSpPr>
        <p:spPr bwMode="gray"/>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23" name="Text Placeholder 22">
            <a:extLst>
              <a:ext uri="{FF2B5EF4-FFF2-40B4-BE49-F238E27FC236}">
                <a16:creationId xmlns:a16="http://schemas.microsoft.com/office/drawing/2014/main" id="{D10FBB95-5B78-445D-98EF-C431F01DAB75}"/>
              </a:ext>
            </a:extLst>
          </p:cNvPr>
          <p:cNvSpPr>
            <a:spLocks noGrp="1"/>
          </p:cNvSpPr>
          <p:nvPr>
            <p:ph type="body" sz="quarter" idx="23"/>
          </p:nvPr>
        </p:nvSpPr>
        <p:spPr bwMode="gray"/>
        <p:txBody>
          <a:bodyPr/>
          <a:lstStyle/>
          <a:p>
            <a:endParaRPr lang="en-US"/>
          </a:p>
        </p:txBody>
      </p:sp>
      <p:sp>
        <p:nvSpPr>
          <p:cNvPr id="24" name="Text Placeholder 23">
            <a:extLst>
              <a:ext uri="{FF2B5EF4-FFF2-40B4-BE49-F238E27FC236}">
                <a16:creationId xmlns:a16="http://schemas.microsoft.com/office/drawing/2014/main" id="{4E5F990B-1048-4A94-B234-FF0E3B083AE5}"/>
              </a:ext>
            </a:extLst>
          </p:cNvPr>
          <p:cNvSpPr>
            <a:spLocks noGrp="1"/>
          </p:cNvSpPr>
          <p:nvPr>
            <p:ph type="body" sz="quarter" idx="24"/>
          </p:nvPr>
        </p:nvSpPr>
        <p:spPr bwMode="gray"/>
        <p:txBody>
          <a:bodyPr/>
          <a:lstStyle/>
          <a:p>
            <a:endParaRPr lang="en-US"/>
          </a:p>
        </p:txBody>
      </p:sp>
      <p:sp>
        <p:nvSpPr>
          <p:cNvPr id="25" name="Text Placeholder 24">
            <a:extLst>
              <a:ext uri="{FF2B5EF4-FFF2-40B4-BE49-F238E27FC236}">
                <a16:creationId xmlns:a16="http://schemas.microsoft.com/office/drawing/2014/main" id="{11DC47CB-B43B-49B3-98EC-F4D6B285C397}"/>
              </a:ext>
            </a:extLst>
          </p:cNvPr>
          <p:cNvSpPr>
            <a:spLocks noGrp="1"/>
          </p:cNvSpPr>
          <p:nvPr>
            <p:ph type="body" sz="quarter" idx="25"/>
          </p:nvPr>
        </p:nvSpPr>
        <p:spPr bwMode="gray"/>
        <p:txBody>
          <a:bodyPr/>
          <a:lstStyle/>
          <a:p>
            <a:endParaRPr lang="en-US"/>
          </a:p>
        </p:txBody>
      </p:sp>
      <p:sp>
        <p:nvSpPr>
          <p:cNvPr id="50" name="文本占位符 19"/>
          <p:cNvSpPr>
            <a:spLocks noGrp="1"/>
          </p:cNvSpPr>
          <p:nvPr>
            <p:ph type="body" sz="quarter" idx="26"/>
          </p:nvPr>
        </p:nvSpPr>
        <p:spPr bwMode="gray"/>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28" name="Text Placeholder 27">
            <a:extLst>
              <a:ext uri="{FF2B5EF4-FFF2-40B4-BE49-F238E27FC236}">
                <a16:creationId xmlns:a16="http://schemas.microsoft.com/office/drawing/2014/main" id="{0AAA4015-DBDB-4811-B0C2-2F6B555BBC3C}"/>
              </a:ext>
            </a:extLst>
          </p:cNvPr>
          <p:cNvSpPr>
            <a:spLocks noGrp="1"/>
          </p:cNvSpPr>
          <p:nvPr>
            <p:ph type="body" sz="quarter" idx="27"/>
          </p:nvPr>
        </p:nvSpPr>
        <p:spPr bwMode="gray"/>
        <p:txBody>
          <a:bodyPr/>
          <a:lstStyle/>
          <a:p>
            <a:endParaRPr lang="en-US"/>
          </a:p>
        </p:txBody>
      </p:sp>
      <p:sp>
        <p:nvSpPr>
          <p:cNvPr id="29" name="Text Placeholder 28">
            <a:extLst>
              <a:ext uri="{FF2B5EF4-FFF2-40B4-BE49-F238E27FC236}">
                <a16:creationId xmlns:a16="http://schemas.microsoft.com/office/drawing/2014/main" id="{8581CBBE-0519-4CC6-BCB9-0E9C02E48883}"/>
              </a:ext>
            </a:extLst>
          </p:cNvPr>
          <p:cNvSpPr>
            <a:spLocks noGrp="1"/>
          </p:cNvSpPr>
          <p:nvPr>
            <p:ph type="body" sz="quarter" idx="28"/>
          </p:nvPr>
        </p:nvSpPr>
        <p:spPr bwMode="gray"/>
        <p:txBody>
          <a:bodyPr/>
          <a:lstStyle/>
          <a:p>
            <a:endParaRPr lang="en-US"/>
          </a:p>
        </p:txBody>
      </p:sp>
      <p:sp>
        <p:nvSpPr>
          <p:cNvPr id="30" name="Text Placeholder 29">
            <a:extLst>
              <a:ext uri="{FF2B5EF4-FFF2-40B4-BE49-F238E27FC236}">
                <a16:creationId xmlns:a16="http://schemas.microsoft.com/office/drawing/2014/main" id="{9C8E46DC-92F7-4F4C-AA20-B175FACCE0C1}"/>
              </a:ext>
            </a:extLst>
          </p:cNvPr>
          <p:cNvSpPr>
            <a:spLocks noGrp="1"/>
          </p:cNvSpPr>
          <p:nvPr>
            <p:ph type="body" sz="quarter" idx="29"/>
          </p:nvPr>
        </p:nvSpPr>
        <p:spPr bwMode="gray"/>
        <p:txBody>
          <a:bodyPr/>
          <a:lstStyle/>
          <a:p>
            <a:endParaRPr lang="en-US"/>
          </a:p>
        </p:txBody>
      </p:sp>
      <p:sp>
        <p:nvSpPr>
          <p:cNvPr id="51" name="文本占位符 24"/>
          <p:cNvSpPr>
            <a:spLocks noGrp="1"/>
          </p:cNvSpPr>
          <p:nvPr>
            <p:ph type="body" sz="quarter" idx="30"/>
          </p:nvPr>
        </p:nvSpPr>
        <p:spPr bwMode="gray"/>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1" name="Text Placeholder 30">
            <a:extLst>
              <a:ext uri="{FF2B5EF4-FFF2-40B4-BE49-F238E27FC236}">
                <a16:creationId xmlns:a16="http://schemas.microsoft.com/office/drawing/2014/main" id="{3ED67B50-203F-4992-A07F-B000380BFD34}"/>
              </a:ext>
            </a:extLst>
          </p:cNvPr>
          <p:cNvSpPr>
            <a:spLocks noGrp="1"/>
          </p:cNvSpPr>
          <p:nvPr>
            <p:ph type="body" sz="quarter" idx="31"/>
          </p:nvPr>
        </p:nvSpPr>
        <p:spPr bwMode="gray"/>
        <p:txBody>
          <a:bodyPr/>
          <a:lstStyle/>
          <a:p>
            <a:endParaRPr lang="en-US"/>
          </a:p>
        </p:txBody>
      </p:sp>
      <p:sp>
        <p:nvSpPr>
          <p:cNvPr id="32" name="Text Placeholder 31">
            <a:extLst>
              <a:ext uri="{FF2B5EF4-FFF2-40B4-BE49-F238E27FC236}">
                <a16:creationId xmlns:a16="http://schemas.microsoft.com/office/drawing/2014/main" id="{C1C0B3CF-636E-4683-86C4-4BBAE11F20C1}"/>
              </a:ext>
            </a:extLst>
          </p:cNvPr>
          <p:cNvSpPr>
            <a:spLocks noGrp="1"/>
          </p:cNvSpPr>
          <p:nvPr>
            <p:ph type="body" sz="quarter" idx="32"/>
          </p:nvPr>
        </p:nvSpPr>
        <p:spPr bwMode="gray"/>
        <p:txBody>
          <a:bodyPr/>
          <a:lstStyle/>
          <a:p>
            <a:endParaRPr lang="en-US"/>
          </a:p>
        </p:txBody>
      </p:sp>
      <p:sp>
        <p:nvSpPr>
          <p:cNvPr id="33" name="Text Placeholder 32">
            <a:extLst>
              <a:ext uri="{FF2B5EF4-FFF2-40B4-BE49-F238E27FC236}">
                <a16:creationId xmlns:a16="http://schemas.microsoft.com/office/drawing/2014/main" id="{D2814259-2FFC-4BA2-A1BC-05A08B2D9FCB}"/>
              </a:ext>
            </a:extLst>
          </p:cNvPr>
          <p:cNvSpPr>
            <a:spLocks noGrp="1"/>
          </p:cNvSpPr>
          <p:nvPr>
            <p:ph type="body" sz="quarter" idx="33"/>
          </p:nvPr>
        </p:nvSpPr>
        <p:spPr bwMode="gray"/>
        <p:txBody>
          <a:bodyPr/>
          <a:lstStyle/>
          <a:p>
            <a:endParaRPr lang="en-US"/>
          </a:p>
        </p:txBody>
      </p:sp>
      <p:sp>
        <p:nvSpPr>
          <p:cNvPr id="52" name="文本占位符 28"/>
          <p:cNvSpPr>
            <a:spLocks noGrp="1"/>
          </p:cNvSpPr>
          <p:nvPr>
            <p:ph type="body" sz="quarter" idx="34"/>
          </p:nvPr>
        </p:nvSpPr>
        <p:spPr bwMode="gray"/>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4" name="Text Placeholder 33">
            <a:extLst>
              <a:ext uri="{FF2B5EF4-FFF2-40B4-BE49-F238E27FC236}">
                <a16:creationId xmlns:a16="http://schemas.microsoft.com/office/drawing/2014/main" id="{5CC7D231-2356-4FEA-BCD2-CBD8E2FE5AD1}"/>
              </a:ext>
            </a:extLst>
          </p:cNvPr>
          <p:cNvSpPr>
            <a:spLocks noGrp="1"/>
          </p:cNvSpPr>
          <p:nvPr>
            <p:ph type="body" sz="quarter" idx="35"/>
          </p:nvPr>
        </p:nvSpPr>
        <p:spPr bwMode="gray"/>
        <p:txBody>
          <a:bodyPr/>
          <a:lstStyle/>
          <a:p>
            <a:endParaRPr lang="en-US"/>
          </a:p>
        </p:txBody>
      </p:sp>
      <p:sp>
        <p:nvSpPr>
          <p:cNvPr id="35" name="Text Placeholder 34">
            <a:extLst>
              <a:ext uri="{FF2B5EF4-FFF2-40B4-BE49-F238E27FC236}">
                <a16:creationId xmlns:a16="http://schemas.microsoft.com/office/drawing/2014/main" id="{89424600-F2FF-42DA-9CFB-A120EBE3AAE9}"/>
              </a:ext>
            </a:extLst>
          </p:cNvPr>
          <p:cNvSpPr>
            <a:spLocks noGrp="1"/>
          </p:cNvSpPr>
          <p:nvPr>
            <p:ph type="body" sz="quarter" idx="36"/>
          </p:nvPr>
        </p:nvSpPr>
        <p:spPr bwMode="gray"/>
        <p:txBody>
          <a:bodyPr/>
          <a:lstStyle/>
          <a:p>
            <a:endParaRPr lang="en-US"/>
          </a:p>
        </p:txBody>
      </p:sp>
      <p:sp>
        <p:nvSpPr>
          <p:cNvPr id="36" name="Text Placeholder 35">
            <a:extLst>
              <a:ext uri="{FF2B5EF4-FFF2-40B4-BE49-F238E27FC236}">
                <a16:creationId xmlns:a16="http://schemas.microsoft.com/office/drawing/2014/main" id="{FC347F63-938A-4D56-9347-5ECE5D046922}"/>
              </a:ext>
            </a:extLst>
          </p:cNvPr>
          <p:cNvSpPr>
            <a:spLocks noGrp="1"/>
          </p:cNvSpPr>
          <p:nvPr>
            <p:ph type="body" sz="quarter" idx="37"/>
          </p:nvPr>
        </p:nvSpPr>
        <p:spPr bwMode="gray"/>
        <p:txBody>
          <a:bodyPr/>
          <a:lstStyle/>
          <a:p>
            <a:endParaRPr lang="en-US"/>
          </a:p>
        </p:txBody>
      </p:sp>
      <p:sp>
        <p:nvSpPr>
          <p:cNvPr id="53" name="文本占位符 32"/>
          <p:cNvSpPr>
            <a:spLocks noGrp="1"/>
          </p:cNvSpPr>
          <p:nvPr>
            <p:ph type="body" sz="quarter" idx="38"/>
          </p:nvPr>
        </p:nvSpPr>
        <p:spPr bwMode="gray"/>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7" name="Text Placeholder 36">
            <a:extLst>
              <a:ext uri="{FF2B5EF4-FFF2-40B4-BE49-F238E27FC236}">
                <a16:creationId xmlns:a16="http://schemas.microsoft.com/office/drawing/2014/main" id="{72BFDD93-31DC-44A1-B6CC-C317CBA6964C}"/>
              </a:ext>
            </a:extLst>
          </p:cNvPr>
          <p:cNvSpPr>
            <a:spLocks noGrp="1"/>
          </p:cNvSpPr>
          <p:nvPr>
            <p:ph type="body" sz="quarter" idx="39"/>
          </p:nvPr>
        </p:nvSpPr>
        <p:spPr bwMode="gray"/>
        <p:txBody>
          <a:bodyPr/>
          <a:lstStyle/>
          <a:p>
            <a:endParaRPr lang="en-US"/>
          </a:p>
        </p:txBody>
      </p:sp>
      <p:sp>
        <p:nvSpPr>
          <p:cNvPr id="38" name="Text Placeholder 37">
            <a:extLst>
              <a:ext uri="{FF2B5EF4-FFF2-40B4-BE49-F238E27FC236}">
                <a16:creationId xmlns:a16="http://schemas.microsoft.com/office/drawing/2014/main" id="{B39B724C-54D0-4846-8BC0-3F758E6FCE31}"/>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4126110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a:extLst>
              <a:ext uri="{FF2B5EF4-FFF2-40B4-BE49-F238E27FC236}">
                <a16:creationId xmlns:a16="http://schemas.microsoft.com/office/drawing/2014/main" id="{6C4683FB-5994-4D8A-938E-C169C2AA727B}"/>
              </a:ext>
            </a:extLst>
          </p:cNvPr>
          <p:cNvSpPr/>
          <p:nvPr/>
        </p:nvSpPr>
        <p:spPr bwMode="gray">
          <a:xfrm>
            <a:off x="4551275" y="1372430"/>
            <a:ext cx="2646545" cy="4904545"/>
          </a:xfrm>
          <a:prstGeom prst="rect">
            <a:avLst/>
          </a:prstGeom>
          <a:solidFill>
            <a:srgbClr val="F3FBFE"/>
          </a:solidFill>
          <a:ln w="19050" cap="flat" cmpd="sng" algn="ctr">
            <a:solidFill>
              <a:srgbClr val="BAE6F6">
                <a:lumMod val="75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Huawei Sans"/>
              <a:ea typeface="方正兰亭黑简体"/>
              <a:cs typeface="+mn-cs"/>
            </a:endParaRPr>
          </a:p>
        </p:txBody>
      </p:sp>
      <p:sp>
        <p:nvSpPr>
          <p:cNvPr id="69" name="矩形: 圆角 15">
            <a:extLst>
              <a:ext uri="{FF2B5EF4-FFF2-40B4-BE49-F238E27FC236}">
                <a16:creationId xmlns:a16="http://schemas.microsoft.com/office/drawing/2014/main" id="{ED1C929D-6209-4E5E-8FA6-5A02EE3E4903}"/>
              </a:ext>
            </a:extLst>
          </p:cNvPr>
          <p:cNvSpPr/>
          <p:nvPr/>
        </p:nvSpPr>
        <p:spPr bwMode="gray">
          <a:xfrm>
            <a:off x="4912535" y="1607171"/>
            <a:ext cx="1924022" cy="715105"/>
          </a:xfrm>
          <a:prstGeom prst="roundRect">
            <a:avLst/>
          </a:prstGeom>
          <a:solidFill>
            <a:sysClr val="window" lastClr="FFFFFF"/>
          </a:solidFill>
          <a:ln w="19050" cap="flat" cmpd="sng" algn="ctr">
            <a:solidFill>
              <a:srgbClr val="1AABE2">
                <a:shade val="50000"/>
              </a:srgbClr>
            </a:solidFill>
            <a:prstDash val="dash"/>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a:ea typeface="方正兰亭黑简体"/>
                <a:cs typeface="+mn-cs"/>
              </a:rPr>
              <a:t>Application layer</a:t>
            </a:r>
          </a:p>
        </p:txBody>
      </p:sp>
      <p:sp>
        <p:nvSpPr>
          <p:cNvPr id="70" name="文本框 69">
            <a:extLst>
              <a:ext uri="{FF2B5EF4-FFF2-40B4-BE49-F238E27FC236}">
                <a16:creationId xmlns:a16="http://schemas.microsoft.com/office/drawing/2014/main" id="{176D8C4C-6580-4128-B42A-2A9477F0C673}"/>
              </a:ext>
            </a:extLst>
          </p:cNvPr>
          <p:cNvSpPr txBox="1"/>
          <p:nvPr/>
        </p:nvSpPr>
        <p:spPr bwMode="gray">
          <a:xfrm>
            <a:off x="4653475" y="5822693"/>
            <a:ext cx="2423854" cy="331670"/>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TCP/IP reference model</a:t>
            </a:r>
          </a:p>
        </p:txBody>
      </p:sp>
      <p:sp>
        <p:nvSpPr>
          <p:cNvPr id="71" name="矩形: 圆角 15">
            <a:extLst>
              <a:ext uri="{FF2B5EF4-FFF2-40B4-BE49-F238E27FC236}">
                <a16:creationId xmlns:a16="http://schemas.microsoft.com/office/drawing/2014/main" id="{ED1C929D-6209-4E5E-8FA6-5A02EE3E4903}"/>
              </a:ext>
            </a:extLst>
          </p:cNvPr>
          <p:cNvSpPr/>
          <p:nvPr/>
        </p:nvSpPr>
        <p:spPr bwMode="gray">
          <a:xfrm>
            <a:off x="4912535" y="2447113"/>
            <a:ext cx="1924022" cy="715105"/>
          </a:xfrm>
          <a:prstGeom prst="roundRect">
            <a:avLst/>
          </a:prstGeom>
          <a:solidFill>
            <a:sysClr val="window" lastClr="FFFFFF"/>
          </a:solidFill>
          <a:ln w="19050" cap="flat" cmpd="sng" algn="ctr">
            <a:solidFill>
              <a:srgbClr val="1AABE2">
                <a:shade val="50000"/>
              </a:srgbClr>
            </a:solidFill>
            <a:prstDash val="dash"/>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Huawei Sans"/>
                <a:ea typeface="方正兰亭黑简体"/>
                <a:cs typeface="+mn-cs"/>
              </a:rPr>
              <a:t>Transport layer</a:t>
            </a:r>
          </a:p>
        </p:txBody>
      </p:sp>
      <p:sp>
        <p:nvSpPr>
          <p:cNvPr id="72" name="矩形: 圆角 15">
            <a:extLst>
              <a:ext uri="{FF2B5EF4-FFF2-40B4-BE49-F238E27FC236}">
                <a16:creationId xmlns:a16="http://schemas.microsoft.com/office/drawing/2014/main" id="{ED1C929D-6209-4E5E-8FA6-5A02EE3E4903}"/>
              </a:ext>
            </a:extLst>
          </p:cNvPr>
          <p:cNvSpPr/>
          <p:nvPr/>
        </p:nvSpPr>
        <p:spPr bwMode="gray">
          <a:xfrm>
            <a:off x="4912535" y="3287055"/>
            <a:ext cx="1924022" cy="715105"/>
          </a:xfrm>
          <a:prstGeom prst="roundRect">
            <a:avLst/>
          </a:prstGeom>
          <a:solidFill>
            <a:sysClr val="window" lastClr="FFFFFF"/>
          </a:solidFill>
          <a:ln w="19050" cap="flat" cmpd="sng" algn="ctr">
            <a:solidFill>
              <a:srgbClr val="1AABE2">
                <a:shade val="50000"/>
              </a:srgbClr>
            </a:solidFill>
            <a:prstDash val="dash"/>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Huawei Sans"/>
                <a:ea typeface="方正兰亭黑简体"/>
                <a:cs typeface="+mn-cs"/>
              </a:rPr>
              <a:t>Network layer</a:t>
            </a:r>
          </a:p>
        </p:txBody>
      </p:sp>
      <p:sp>
        <p:nvSpPr>
          <p:cNvPr id="73" name="矩形: 圆角 15">
            <a:extLst>
              <a:ext uri="{FF2B5EF4-FFF2-40B4-BE49-F238E27FC236}">
                <a16:creationId xmlns:a16="http://schemas.microsoft.com/office/drawing/2014/main" id="{ED1C929D-6209-4E5E-8FA6-5A02EE3E4903}"/>
              </a:ext>
            </a:extLst>
          </p:cNvPr>
          <p:cNvSpPr/>
          <p:nvPr/>
        </p:nvSpPr>
        <p:spPr bwMode="gray">
          <a:xfrm>
            <a:off x="4912535" y="4126997"/>
            <a:ext cx="1924022" cy="715105"/>
          </a:xfrm>
          <a:prstGeom prst="roundRect">
            <a:avLst/>
          </a:prstGeom>
          <a:solidFill>
            <a:sysClr val="window" lastClr="FFFFFF"/>
          </a:solidFill>
          <a:ln w="19050" cap="flat" cmpd="sng" algn="ctr">
            <a:solidFill>
              <a:srgbClr val="1AABE2">
                <a:shade val="50000"/>
              </a:srgbClr>
            </a:solidFill>
            <a:prstDash val="dash"/>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Huawei Sans"/>
                <a:ea typeface="方正兰亭黑简体"/>
                <a:cs typeface="+mn-cs"/>
              </a:rPr>
              <a:t>Data link layer</a:t>
            </a:r>
          </a:p>
        </p:txBody>
      </p:sp>
      <p:sp>
        <p:nvSpPr>
          <p:cNvPr id="74" name="矩形: 圆角 15">
            <a:extLst>
              <a:ext uri="{FF2B5EF4-FFF2-40B4-BE49-F238E27FC236}">
                <a16:creationId xmlns:a16="http://schemas.microsoft.com/office/drawing/2014/main" id="{ED1C929D-6209-4E5E-8FA6-5A02EE3E4903}"/>
              </a:ext>
            </a:extLst>
          </p:cNvPr>
          <p:cNvSpPr/>
          <p:nvPr/>
        </p:nvSpPr>
        <p:spPr bwMode="gray">
          <a:xfrm>
            <a:off x="4912535" y="4966941"/>
            <a:ext cx="1924022" cy="715105"/>
          </a:xfrm>
          <a:prstGeom prst="roundRect">
            <a:avLst/>
          </a:prstGeom>
          <a:solidFill>
            <a:sysClr val="window" lastClr="FFFFFF"/>
          </a:solidFill>
          <a:ln w="19050" cap="flat" cmpd="sng" algn="ctr">
            <a:solidFill>
              <a:srgbClr val="1AABE2">
                <a:shade val="50000"/>
              </a:srgbClr>
            </a:solidFill>
            <a:prstDash val="dash"/>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Huawei Sans"/>
                <a:ea typeface="方正兰亭黑简体"/>
                <a:cs typeface="+mn-cs"/>
              </a:rPr>
              <a:t>Physical layer</a:t>
            </a:r>
          </a:p>
        </p:txBody>
      </p:sp>
      <p:cxnSp>
        <p:nvCxnSpPr>
          <p:cNvPr id="75" name="直接连接符 74"/>
          <p:cNvCxnSpPr/>
          <p:nvPr/>
        </p:nvCxnSpPr>
        <p:spPr bwMode="gray">
          <a:xfrm>
            <a:off x="1733471" y="1975127"/>
            <a:ext cx="3139483" cy="0"/>
          </a:xfrm>
          <a:prstGeom prst="line">
            <a:avLst/>
          </a:prstGeom>
          <a:noFill/>
          <a:ln w="28575" cap="flat" cmpd="sng" algn="ctr">
            <a:solidFill>
              <a:srgbClr val="EC7061"/>
            </a:solidFill>
            <a:prstDash val="sysDot"/>
            <a:miter lim="800000"/>
          </a:ln>
          <a:effectLst/>
        </p:spPr>
      </p:cxnSp>
      <p:sp>
        <p:nvSpPr>
          <p:cNvPr id="76" name="文本框 75"/>
          <p:cNvSpPr txBox="1"/>
          <p:nvPr/>
        </p:nvSpPr>
        <p:spPr bwMode="gray">
          <a:xfrm>
            <a:off x="1689242" y="1605795"/>
            <a:ext cx="1074333"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SSL VPN</a:t>
            </a:r>
          </a:p>
        </p:txBody>
      </p:sp>
      <p:cxnSp>
        <p:nvCxnSpPr>
          <p:cNvPr id="77" name="直接连接符 76"/>
          <p:cNvCxnSpPr/>
          <p:nvPr/>
        </p:nvCxnSpPr>
        <p:spPr bwMode="gray">
          <a:xfrm>
            <a:off x="6929674" y="3635073"/>
            <a:ext cx="3348000" cy="0"/>
          </a:xfrm>
          <a:prstGeom prst="line">
            <a:avLst/>
          </a:prstGeom>
          <a:noFill/>
          <a:ln w="28575" cap="flat" cmpd="sng" algn="ctr">
            <a:solidFill>
              <a:srgbClr val="EC7061"/>
            </a:solidFill>
            <a:prstDash val="sysDot"/>
            <a:miter lim="800000"/>
          </a:ln>
          <a:effectLst/>
        </p:spPr>
      </p:cxnSp>
      <p:sp>
        <p:nvSpPr>
          <p:cNvPr id="78" name="文本框 77"/>
          <p:cNvSpPr txBox="1"/>
          <p:nvPr/>
        </p:nvSpPr>
        <p:spPr bwMode="gray">
          <a:xfrm>
            <a:off x="7320978" y="3223362"/>
            <a:ext cx="2318263"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IPsec VPN, GRE VPN</a:t>
            </a:r>
          </a:p>
        </p:txBody>
      </p:sp>
      <p:cxnSp>
        <p:nvCxnSpPr>
          <p:cNvPr id="79" name="直接连接符 78"/>
          <p:cNvCxnSpPr/>
          <p:nvPr/>
        </p:nvCxnSpPr>
        <p:spPr bwMode="gray">
          <a:xfrm>
            <a:off x="6920367" y="4472770"/>
            <a:ext cx="3384000" cy="0"/>
          </a:xfrm>
          <a:prstGeom prst="line">
            <a:avLst/>
          </a:prstGeom>
          <a:noFill/>
          <a:ln w="28575" cap="flat" cmpd="sng" algn="ctr">
            <a:solidFill>
              <a:srgbClr val="EC7061"/>
            </a:solidFill>
            <a:prstDash val="sysDot"/>
            <a:miter lim="800000"/>
          </a:ln>
          <a:effectLst/>
        </p:spPr>
      </p:cxnSp>
      <p:sp>
        <p:nvSpPr>
          <p:cNvPr id="80" name="文本框 79"/>
          <p:cNvSpPr txBox="1"/>
          <p:nvPr/>
        </p:nvSpPr>
        <p:spPr bwMode="gray">
          <a:xfrm>
            <a:off x="7297114" y="3839755"/>
            <a:ext cx="3401366"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L2TP VPN, Point-to-Point Tunneling Protocol (PPTP) VPN</a:t>
            </a:r>
          </a:p>
        </p:txBody>
      </p:sp>
      <p:grpSp>
        <p:nvGrpSpPr>
          <p:cNvPr id="81" name="组合 80"/>
          <p:cNvGrpSpPr/>
          <p:nvPr/>
        </p:nvGrpSpPr>
        <p:grpSpPr bwMode="gray">
          <a:xfrm>
            <a:off x="1701197" y="3636085"/>
            <a:ext cx="3128984" cy="860611"/>
            <a:chOff x="2893807" y="3636085"/>
            <a:chExt cx="2022438" cy="860611"/>
          </a:xfrm>
        </p:grpSpPr>
        <p:sp>
          <p:nvSpPr>
            <p:cNvPr id="82" name="任意多边形 81"/>
            <p:cNvSpPr/>
            <p:nvPr/>
          </p:nvSpPr>
          <p:spPr bwMode="gray">
            <a:xfrm>
              <a:off x="2926080" y="3636085"/>
              <a:ext cx="1990165" cy="430306"/>
            </a:xfrm>
            <a:custGeom>
              <a:avLst/>
              <a:gdLst>
                <a:gd name="connsiteX0" fmla="*/ 1990165 w 1990165"/>
                <a:gd name="connsiteY0" fmla="*/ 0 h 430306"/>
                <a:gd name="connsiteX1" fmla="*/ 1559859 w 1990165"/>
                <a:gd name="connsiteY1" fmla="*/ 430306 h 430306"/>
                <a:gd name="connsiteX2" fmla="*/ 0 w 1990165"/>
                <a:gd name="connsiteY2" fmla="*/ 430306 h 430306"/>
              </a:gdLst>
              <a:ahLst/>
              <a:cxnLst>
                <a:cxn ang="0">
                  <a:pos x="connsiteX0" y="connsiteY0"/>
                </a:cxn>
                <a:cxn ang="0">
                  <a:pos x="connsiteX1" y="connsiteY1"/>
                </a:cxn>
                <a:cxn ang="0">
                  <a:pos x="connsiteX2" y="connsiteY2"/>
                </a:cxn>
              </a:cxnLst>
              <a:rect l="l" t="t" r="r" b="b"/>
              <a:pathLst>
                <a:path w="1990165" h="430306">
                  <a:moveTo>
                    <a:pt x="1990165" y="0"/>
                  </a:moveTo>
                  <a:lnTo>
                    <a:pt x="1559859" y="430306"/>
                  </a:lnTo>
                  <a:lnTo>
                    <a:pt x="0" y="430306"/>
                  </a:lnTo>
                </a:path>
              </a:pathLst>
            </a:custGeom>
            <a:noFill/>
            <a:ln w="28575" cap="flat" cmpd="sng" algn="ctr">
              <a:solidFill>
                <a:srgbClr val="EC7061"/>
              </a:solidFill>
              <a:prstDash val="sysDot"/>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Huawei Sans"/>
                <a:ea typeface="方正兰亭黑简体"/>
                <a:cs typeface="+mn-cs"/>
              </a:endParaRPr>
            </a:p>
          </p:txBody>
        </p:sp>
        <p:sp>
          <p:nvSpPr>
            <p:cNvPr id="83" name="任意多边形 82"/>
            <p:cNvSpPr/>
            <p:nvPr/>
          </p:nvSpPr>
          <p:spPr bwMode="gray">
            <a:xfrm>
              <a:off x="2893807" y="4066390"/>
              <a:ext cx="2022438" cy="430306"/>
            </a:xfrm>
            <a:custGeom>
              <a:avLst/>
              <a:gdLst>
                <a:gd name="connsiteX0" fmla="*/ 2022438 w 2022438"/>
                <a:gd name="connsiteY0" fmla="*/ 430306 h 430306"/>
                <a:gd name="connsiteX1" fmla="*/ 1592132 w 2022438"/>
                <a:gd name="connsiteY1" fmla="*/ 0 h 430306"/>
                <a:gd name="connsiteX2" fmla="*/ 0 w 2022438"/>
                <a:gd name="connsiteY2" fmla="*/ 0 h 430306"/>
              </a:gdLst>
              <a:ahLst/>
              <a:cxnLst>
                <a:cxn ang="0">
                  <a:pos x="connsiteX0" y="connsiteY0"/>
                </a:cxn>
                <a:cxn ang="0">
                  <a:pos x="connsiteX1" y="connsiteY1"/>
                </a:cxn>
                <a:cxn ang="0">
                  <a:pos x="connsiteX2" y="connsiteY2"/>
                </a:cxn>
              </a:cxnLst>
              <a:rect l="l" t="t" r="r" b="b"/>
              <a:pathLst>
                <a:path w="2022438" h="430306">
                  <a:moveTo>
                    <a:pt x="2022438" y="430306"/>
                  </a:moveTo>
                  <a:lnTo>
                    <a:pt x="1592132" y="0"/>
                  </a:lnTo>
                  <a:lnTo>
                    <a:pt x="0" y="0"/>
                  </a:lnTo>
                </a:path>
              </a:pathLst>
            </a:custGeom>
            <a:noFill/>
            <a:ln w="28575" cap="flat" cmpd="sng" algn="ctr">
              <a:solidFill>
                <a:srgbClr val="EC7061"/>
              </a:solidFill>
              <a:prstDash val="sysDot"/>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Huawei Sans"/>
                <a:ea typeface="方正兰亭黑简体"/>
                <a:cs typeface="+mn-cs"/>
              </a:endParaRPr>
            </a:p>
          </p:txBody>
        </p:sp>
      </p:grpSp>
      <p:sp>
        <p:nvSpPr>
          <p:cNvPr id="84" name="文本框 83"/>
          <p:cNvSpPr txBox="1"/>
          <p:nvPr/>
        </p:nvSpPr>
        <p:spPr bwMode="gray">
          <a:xfrm>
            <a:off x="1668774" y="3727545"/>
            <a:ext cx="1297150"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MPLS VPN</a:t>
            </a:r>
          </a:p>
        </p:txBody>
      </p:sp>
      <p:sp>
        <p:nvSpPr>
          <p:cNvPr id="2" name="Title 1">
            <a:extLst>
              <a:ext uri="{FF2B5EF4-FFF2-40B4-BE49-F238E27FC236}">
                <a16:creationId xmlns:a16="http://schemas.microsoft.com/office/drawing/2014/main" id="{4C5660A9-C8E1-4464-A055-7FE598AEC057}"/>
              </a:ext>
            </a:extLst>
          </p:cNvPr>
          <p:cNvSpPr>
            <a:spLocks noGrp="1"/>
          </p:cNvSpPr>
          <p:nvPr>
            <p:ph type="title"/>
          </p:nvPr>
        </p:nvSpPr>
        <p:spPr bwMode="gray"/>
        <p:txBody>
          <a:bodyPr/>
          <a:lstStyle/>
          <a:p>
            <a:r>
              <a:rPr lang="en-US" sz="3200" dirty="0"/>
              <a:t>VPN Classification — Based on Network Layers</a:t>
            </a:r>
          </a:p>
        </p:txBody>
      </p:sp>
    </p:spTree>
    <p:extLst>
      <p:ext uri="{BB962C8B-B14F-4D97-AF65-F5344CB8AC3E}">
        <p14:creationId xmlns:p14="http://schemas.microsoft.com/office/powerpoint/2010/main" val="1330630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The VPN </a:t>
            </a:r>
            <a:r>
              <a:rPr lang="en-US" sz="1800">
                <a:latin typeface="Huawei Sans" panose="020C0503030203020204" pitchFamily="34" charset="0"/>
              </a:rPr>
              <a:t>technology is </a:t>
            </a:r>
            <a:r>
              <a:rPr lang="en-US" sz="1800" dirty="0">
                <a:latin typeface="Huawei Sans" panose="020C0503030203020204" pitchFamily="34" charset="0"/>
              </a:rPr>
              <a:t>to use a tunneling technology to encapsulate packets, and establish a dedicated data transmission channel over a VPN backbone network to implement secure packet transmission.</a:t>
            </a:r>
          </a:p>
          <a:p>
            <a:pPr algn="l"/>
            <a:r>
              <a:rPr lang="en-US" sz="1800" dirty="0">
                <a:latin typeface="Huawei Sans" panose="020C0503030203020204" pitchFamily="34" charset="0"/>
              </a:rPr>
              <a:t>The VPN gateways on both ends establish a point-to-point virtual communication tunnel by encapsulating and </a:t>
            </a:r>
            <a:r>
              <a:rPr lang="en-US" sz="1800" dirty="0" err="1">
                <a:latin typeface="Huawei Sans" panose="020C0503030203020204" pitchFamily="34" charset="0"/>
              </a:rPr>
              <a:t>decapsulating</a:t>
            </a:r>
            <a:r>
              <a:rPr lang="en-US" sz="1800" dirty="0">
                <a:latin typeface="Huawei Sans" panose="020C0503030203020204" pitchFamily="34" charset="0"/>
              </a:rPr>
              <a:t> original packets.</a:t>
            </a:r>
          </a:p>
          <a:p>
            <a:pPr algn="l"/>
            <a:endParaRPr lang="en-US" altLang="zh-CN"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sz="3200" dirty="0">
                <a:latin typeface="Huawei Sans" panose="020C0503030203020204" pitchFamily="34" charset="0"/>
              </a:rPr>
              <a:t>Key VPN Technology — Tunneling Technologies</a:t>
            </a:r>
          </a:p>
        </p:txBody>
      </p:sp>
      <p:cxnSp>
        <p:nvCxnSpPr>
          <p:cNvPr id="48" name="直接连接符 47"/>
          <p:cNvCxnSpPr/>
          <p:nvPr/>
        </p:nvCxnSpPr>
        <p:spPr bwMode="gray">
          <a:xfrm>
            <a:off x="2946400" y="4172102"/>
            <a:ext cx="6299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Freeform 159"/>
          <p:cNvSpPr>
            <a:spLocks noChangeAspect="1"/>
          </p:cNvSpPr>
          <p:nvPr/>
        </p:nvSpPr>
        <p:spPr bwMode="gray">
          <a:xfrm flipH="1">
            <a:off x="7955610" y="3698902"/>
            <a:ext cx="1377386"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rgbClr val="000000"/>
                </a:solidFill>
                <a:latin typeface="Huawei Sans" panose="020C0503030203020204" pitchFamily="34" charset="0"/>
                <a:ea typeface="方正兰亭黑简体" panose="02000000000000000000" pitchFamily="2" charset="-122"/>
              </a:rPr>
              <a:t>Enterprise </a:t>
            </a:r>
          </a:p>
          <a:p>
            <a:pPr algn="ctr" fontAlgn="ctr"/>
            <a:r>
              <a:rPr lang="en-US" sz="1400" dirty="0">
                <a:solidFill>
                  <a:srgbClr val="000000"/>
                </a:solidFill>
                <a:latin typeface="Huawei Sans" panose="020C0503030203020204" pitchFamily="34" charset="0"/>
                <a:ea typeface="方正兰亭黑简体" panose="02000000000000000000" pitchFamily="2" charset="-122"/>
              </a:rPr>
              <a:t>HQ</a:t>
            </a:r>
          </a:p>
        </p:txBody>
      </p:sp>
      <p:sp>
        <p:nvSpPr>
          <p:cNvPr id="52" name="Freeform 159"/>
          <p:cNvSpPr>
            <a:spLocks noChangeAspect="1"/>
          </p:cNvSpPr>
          <p:nvPr/>
        </p:nvSpPr>
        <p:spPr bwMode="gray">
          <a:xfrm flipH="1">
            <a:off x="2780947" y="3673502"/>
            <a:ext cx="1377386"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rgbClr val="000000"/>
                </a:solidFill>
                <a:latin typeface="Huawei Sans" panose="020C0503030203020204" pitchFamily="34" charset="0"/>
                <a:ea typeface="方正兰亭黑简体" panose="02000000000000000000" pitchFamily="2" charset="-122"/>
              </a:rPr>
              <a:t>Enterprise branch</a:t>
            </a:r>
          </a:p>
        </p:txBody>
      </p:sp>
      <p:pic>
        <p:nvPicPr>
          <p:cNvPr id="43" name="图片 4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92880" y="3950702"/>
            <a:ext cx="540000" cy="442800"/>
          </a:xfrm>
          <a:prstGeom prst="rect">
            <a:avLst/>
          </a:prstGeom>
        </p:spPr>
      </p:pic>
      <p:pic>
        <p:nvPicPr>
          <p:cNvPr id="44" name="图片 4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12380" y="3950702"/>
            <a:ext cx="540000" cy="442800"/>
          </a:xfrm>
          <a:prstGeom prst="rect">
            <a:avLst/>
          </a:prstGeom>
        </p:spPr>
      </p:pic>
      <p:sp>
        <p:nvSpPr>
          <p:cNvPr id="45" name="文本框 44"/>
          <p:cNvSpPr txBox="1"/>
          <p:nvPr/>
        </p:nvSpPr>
        <p:spPr bwMode="gray">
          <a:xfrm>
            <a:off x="3518837" y="4418902"/>
            <a:ext cx="1488087" cy="369332"/>
          </a:xfrm>
          <a:prstGeom prst="rect">
            <a:avLst/>
          </a:prstGeom>
          <a:noFill/>
        </p:spPr>
        <p:txBody>
          <a:bodyPr wrap="square" rtlCol="0">
            <a:noAutofit/>
          </a:bodyPr>
          <a:lstStyle/>
          <a:p>
            <a:pPr algn="ctr" fontAlgn="ctr"/>
            <a:r>
              <a:rPr lang="en-US" sz="1400" dirty="0">
                <a:latin typeface="Huawei Sans" panose="020C0503030203020204" pitchFamily="34" charset="0"/>
              </a:rPr>
              <a:t>VPN gateway 1</a:t>
            </a:r>
          </a:p>
        </p:txBody>
      </p:sp>
      <p:sp>
        <p:nvSpPr>
          <p:cNvPr id="46" name="文本框 45"/>
          <p:cNvSpPr txBox="1"/>
          <p:nvPr/>
        </p:nvSpPr>
        <p:spPr bwMode="gray">
          <a:xfrm>
            <a:off x="7138337" y="4418902"/>
            <a:ext cx="1488087" cy="369332"/>
          </a:xfrm>
          <a:prstGeom prst="rect">
            <a:avLst/>
          </a:prstGeom>
          <a:noFill/>
        </p:spPr>
        <p:txBody>
          <a:bodyPr wrap="square" rtlCol="0">
            <a:noAutofit/>
          </a:bodyPr>
          <a:lstStyle/>
          <a:p>
            <a:pPr algn="ctr" fontAlgn="ctr"/>
            <a:r>
              <a:rPr lang="en-US" sz="1400">
                <a:latin typeface="Huawei Sans" panose="020C0503030203020204" pitchFamily="34" charset="0"/>
              </a:rPr>
              <a:t>VPN gateway 2</a:t>
            </a:r>
          </a:p>
        </p:txBody>
      </p:sp>
      <p:sp>
        <p:nvSpPr>
          <p:cNvPr id="56" name="Freeform 159"/>
          <p:cNvSpPr>
            <a:spLocks noChangeAspect="1"/>
          </p:cNvSpPr>
          <p:nvPr/>
        </p:nvSpPr>
        <p:spPr bwMode="gray">
          <a:xfrm flipH="1">
            <a:off x="5222925" y="3583502"/>
            <a:ext cx="1721733" cy="90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solidFill>
                  <a:srgbClr val="000000"/>
                </a:solidFill>
                <a:latin typeface="Huawei Sans" panose="020C0503030203020204" pitchFamily="34" charset="0"/>
                <a:ea typeface="方正兰亭黑简体" panose="02000000000000000000" pitchFamily="2" charset="-122"/>
              </a:rPr>
              <a:t>Internet</a:t>
            </a:r>
          </a:p>
        </p:txBody>
      </p:sp>
      <p:cxnSp>
        <p:nvCxnSpPr>
          <p:cNvPr id="55" name="直接箭头连接符 54"/>
          <p:cNvCxnSpPr/>
          <p:nvPr/>
        </p:nvCxnSpPr>
        <p:spPr bwMode="gray">
          <a:xfrm>
            <a:off x="4188813" y="3813202"/>
            <a:ext cx="387533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Can 9"/>
          <p:cNvSpPr/>
          <p:nvPr/>
        </p:nvSpPr>
        <p:spPr bwMode="gray">
          <a:xfrm rot="5400000">
            <a:off x="5699943" y="3669763"/>
            <a:ext cx="853069" cy="309001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p:nvPr/>
        </p:nvCxnSpPr>
        <p:spPr bwMode="gray">
          <a:xfrm>
            <a:off x="3866894" y="5329952"/>
            <a:ext cx="444500" cy="0"/>
          </a:xfrm>
          <a:prstGeom prst="straightConnector1">
            <a:avLst/>
          </a:pr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bwMode="gray">
          <a:xfrm>
            <a:off x="8067449" y="5287804"/>
            <a:ext cx="444500" cy="0"/>
          </a:xfrm>
          <a:prstGeom prst="straightConnector1">
            <a:avLst/>
          </a:pr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2574320" y="5517276"/>
            <a:ext cx="1321805" cy="307777"/>
          </a:xfrm>
          <a:prstGeom prst="rect">
            <a:avLst/>
          </a:prstGeom>
          <a:noFill/>
        </p:spPr>
        <p:txBody>
          <a:bodyPr wrap="square" rtlCol="0">
            <a:noAutofit/>
          </a:bodyPr>
          <a:lstStyle/>
          <a:p>
            <a:pPr algn="ctr" fontAlgn="ctr"/>
            <a:r>
              <a:rPr lang="en-US" sz="1200" dirty="0">
                <a:latin typeface="Huawei Sans" panose="020C0503030203020204" pitchFamily="34" charset="0"/>
              </a:rPr>
              <a:t>Original packet</a:t>
            </a:r>
          </a:p>
        </p:txBody>
      </p:sp>
      <p:sp>
        <p:nvSpPr>
          <p:cNvPr id="66" name="文本框 65"/>
          <p:cNvSpPr txBox="1"/>
          <p:nvPr/>
        </p:nvSpPr>
        <p:spPr bwMode="gray">
          <a:xfrm>
            <a:off x="5424004" y="5718551"/>
            <a:ext cx="1314765" cy="307777"/>
          </a:xfrm>
          <a:prstGeom prst="rect">
            <a:avLst/>
          </a:prstGeom>
          <a:noFill/>
        </p:spPr>
        <p:txBody>
          <a:bodyPr wrap="square" rtlCol="0">
            <a:noAutofit/>
          </a:bodyPr>
          <a:lstStyle/>
          <a:p>
            <a:pPr algn="ctr" fontAlgn="ctr"/>
            <a:r>
              <a:rPr lang="en-US" sz="1400">
                <a:latin typeface="Huawei Sans" panose="020C0503030203020204" pitchFamily="34" charset="0"/>
              </a:rPr>
              <a:t>VPN tunnel</a:t>
            </a:r>
          </a:p>
        </p:txBody>
      </p:sp>
      <p:grpSp>
        <p:nvGrpSpPr>
          <p:cNvPr id="67" name="组合 66"/>
          <p:cNvGrpSpPr>
            <a:grpSpLocks noChangeAspect="1"/>
          </p:cNvGrpSpPr>
          <p:nvPr/>
        </p:nvGrpSpPr>
        <p:grpSpPr bwMode="gray">
          <a:xfrm rot="10800000">
            <a:off x="8807186" y="5083985"/>
            <a:ext cx="536232" cy="360000"/>
            <a:chOff x="7383369" y="3528374"/>
            <a:chExt cx="321775" cy="216024"/>
          </a:xfrm>
        </p:grpSpPr>
        <p:sp>
          <p:nvSpPr>
            <p:cNvPr id="68" name="同侧圆角矩形 67"/>
            <p:cNvSpPr/>
            <p:nvPr/>
          </p:nvSpPr>
          <p:spPr bwMode="gray">
            <a:xfrm>
              <a:off x="7383369" y="3528374"/>
              <a:ext cx="321775" cy="216024"/>
            </a:xfrm>
            <a:prstGeom prst="round2SameRect">
              <a:avLst/>
            </a:prstGeom>
            <a:solidFill>
              <a:srgbClr val="FFD17D"/>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宋体" pitchFamily="2" charset="-122"/>
              </a:endParaRPr>
            </a:p>
          </p:txBody>
        </p:sp>
        <p:sp>
          <p:nvSpPr>
            <p:cNvPr id="69" name="等腰三角形 68"/>
            <p:cNvSpPr/>
            <p:nvPr/>
          </p:nvSpPr>
          <p:spPr bwMode="gray">
            <a:xfrm>
              <a:off x="7386180" y="3590032"/>
              <a:ext cx="316152" cy="154366"/>
            </a:xfrm>
            <a:prstGeom prst="triangle">
              <a:avLst/>
            </a:prstGeom>
            <a:solidFill>
              <a:srgbClr val="FFD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
        <p:nvSpPr>
          <p:cNvPr id="70" name="文本框 69"/>
          <p:cNvSpPr txBox="1"/>
          <p:nvPr/>
        </p:nvSpPr>
        <p:spPr bwMode="gray">
          <a:xfrm>
            <a:off x="8350651" y="5451309"/>
            <a:ext cx="1584666" cy="523220"/>
          </a:xfrm>
          <a:prstGeom prst="rect">
            <a:avLst/>
          </a:prstGeom>
          <a:noFill/>
        </p:spPr>
        <p:txBody>
          <a:bodyPr wrap="square" rtlCol="0">
            <a:noAutofit/>
          </a:bodyPr>
          <a:lstStyle/>
          <a:p>
            <a:pPr algn="ctr" fontAlgn="ctr"/>
            <a:r>
              <a:rPr lang="en-US" sz="1200" dirty="0" err="1">
                <a:latin typeface="Huawei Sans" panose="020C0503030203020204" pitchFamily="34" charset="0"/>
              </a:rPr>
              <a:t>Decapsulated</a:t>
            </a:r>
            <a:endParaRPr lang="en-US" sz="1200" dirty="0">
              <a:latin typeface="Huawei Sans" panose="020C0503030203020204" pitchFamily="34" charset="0"/>
            </a:endParaRPr>
          </a:p>
          <a:p>
            <a:pPr algn="ctr" fontAlgn="ctr"/>
            <a:r>
              <a:rPr lang="en-US" sz="1200" dirty="0">
                <a:latin typeface="Huawei Sans" panose="020C0503030203020204" pitchFamily="34" charset="0"/>
              </a:rPr>
              <a:t>packet</a:t>
            </a:r>
          </a:p>
        </p:txBody>
      </p:sp>
      <p:grpSp>
        <p:nvGrpSpPr>
          <p:cNvPr id="80" name="组合 79"/>
          <p:cNvGrpSpPr/>
          <p:nvPr/>
        </p:nvGrpSpPr>
        <p:grpSpPr bwMode="gray">
          <a:xfrm>
            <a:off x="5607314" y="4883976"/>
            <a:ext cx="923074" cy="479465"/>
            <a:chOff x="654489" y="4737172"/>
            <a:chExt cx="923074" cy="479465"/>
          </a:xfrm>
        </p:grpSpPr>
        <p:grpSp>
          <p:nvGrpSpPr>
            <p:cNvPr id="77" name="组合 76"/>
            <p:cNvGrpSpPr>
              <a:grpSpLocks noChangeAspect="1"/>
            </p:cNvGrpSpPr>
            <p:nvPr/>
          </p:nvGrpSpPr>
          <p:grpSpPr bwMode="gray">
            <a:xfrm rot="10800000">
              <a:off x="833549" y="4776702"/>
              <a:ext cx="536232" cy="360000"/>
              <a:chOff x="7383369" y="3528374"/>
              <a:chExt cx="321775" cy="216024"/>
            </a:xfrm>
          </p:grpSpPr>
          <p:sp>
            <p:nvSpPr>
              <p:cNvPr id="78" name="同侧圆角矩形 77"/>
              <p:cNvSpPr/>
              <p:nvPr/>
            </p:nvSpPr>
            <p:spPr bwMode="gray">
              <a:xfrm>
                <a:off x="7383369" y="3528374"/>
                <a:ext cx="321775" cy="216024"/>
              </a:xfrm>
              <a:prstGeom prst="round2SameRect">
                <a:avLst/>
              </a:prstGeom>
              <a:solidFill>
                <a:srgbClr val="FFD17D"/>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宋体" pitchFamily="2" charset="-122"/>
                </a:endParaRPr>
              </a:p>
            </p:txBody>
          </p:sp>
          <p:sp>
            <p:nvSpPr>
              <p:cNvPr id="79" name="等腰三角形 78"/>
              <p:cNvSpPr/>
              <p:nvPr/>
            </p:nvSpPr>
            <p:spPr bwMode="gray">
              <a:xfrm>
                <a:off x="7386180" y="3590032"/>
                <a:ext cx="316152" cy="154366"/>
              </a:xfrm>
              <a:prstGeom prst="triangle">
                <a:avLst/>
              </a:prstGeom>
              <a:solidFill>
                <a:srgbClr val="FFD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
          <p:nvSpPr>
            <p:cNvPr id="72" name="Freeform 96"/>
            <p:cNvSpPr>
              <a:spLocks noChangeAspect="1" noEditPoints="1"/>
            </p:cNvSpPr>
            <p:nvPr/>
          </p:nvSpPr>
          <p:spPr bwMode="gray">
            <a:xfrm>
              <a:off x="654489" y="4737172"/>
              <a:ext cx="923074" cy="479465"/>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pPr fontAlgn="ctr"/>
              <a:endParaRPr lang="zh-CN" altLang="en-US">
                <a:latin typeface="Huawei Sans" panose="020C0503030203020204" pitchFamily="34" charset="0"/>
              </a:endParaRPr>
            </a:p>
          </p:txBody>
        </p:sp>
      </p:grpSp>
      <p:grpSp>
        <p:nvGrpSpPr>
          <p:cNvPr id="74" name="组合 73"/>
          <p:cNvGrpSpPr>
            <a:grpSpLocks noChangeAspect="1"/>
          </p:cNvGrpSpPr>
          <p:nvPr/>
        </p:nvGrpSpPr>
        <p:grpSpPr bwMode="gray">
          <a:xfrm rot="10800000">
            <a:off x="2977907" y="5107804"/>
            <a:ext cx="536232" cy="360000"/>
            <a:chOff x="7383369" y="3528374"/>
            <a:chExt cx="321775" cy="216024"/>
          </a:xfrm>
        </p:grpSpPr>
        <p:sp>
          <p:nvSpPr>
            <p:cNvPr id="75" name="同侧圆角矩形 74"/>
            <p:cNvSpPr/>
            <p:nvPr/>
          </p:nvSpPr>
          <p:spPr bwMode="gray">
            <a:xfrm>
              <a:off x="7383369" y="3528374"/>
              <a:ext cx="321775" cy="216024"/>
            </a:xfrm>
            <a:prstGeom prst="round2SameRect">
              <a:avLst/>
            </a:prstGeom>
            <a:solidFill>
              <a:srgbClr val="FFD17D"/>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宋体" pitchFamily="2" charset="-122"/>
              </a:endParaRPr>
            </a:p>
          </p:txBody>
        </p:sp>
        <p:sp>
          <p:nvSpPr>
            <p:cNvPr id="76" name="等腰三角形 75"/>
            <p:cNvSpPr/>
            <p:nvPr/>
          </p:nvSpPr>
          <p:spPr bwMode="gray">
            <a:xfrm>
              <a:off x="7386180" y="3590032"/>
              <a:ext cx="316152" cy="154366"/>
            </a:xfrm>
            <a:prstGeom prst="triangle">
              <a:avLst/>
            </a:prstGeom>
            <a:solidFill>
              <a:srgbClr val="FFD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
        <p:nvSpPr>
          <p:cNvPr id="81" name="文本框 80"/>
          <p:cNvSpPr txBox="1"/>
          <p:nvPr/>
        </p:nvSpPr>
        <p:spPr bwMode="gray">
          <a:xfrm>
            <a:off x="5157624" y="5358004"/>
            <a:ext cx="1847524" cy="307777"/>
          </a:xfrm>
          <a:prstGeom prst="rect">
            <a:avLst/>
          </a:prstGeom>
          <a:noFill/>
        </p:spPr>
        <p:txBody>
          <a:bodyPr wrap="square" rtlCol="0">
            <a:noAutofit/>
          </a:bodyPr>
          <a:lstStyle/>
          <a:p>
            <a:pPr algn="ctr" fontAlgn="ctr"/>
            <a:r>
              <a:rPr lang="en-US" sz="1400">
                <a:latin typeface="Huawei Sans" panose="020C0503030203020204" pitchFamily="34" charset="0"/>
              </a:rPr>
              <a:t>Encapsulated packet</a:t>
            </a:r>
          </a:p>
        </p:txBody>
      </p:sp>
      <p:sp>
        <p:nvSpPr>
          <p:cNvPr id="4" name="文本框 3"/>
          <p:cNvSpPr txBox="1"/>
          <p:nvPr/>
        </p:nvSpPr>
        <p:spPr bwMode="gray">
          <a:xfrm>
            <a:off x="3510555" y="5053730"/>
            <a:ext cx="1165553" cy="307777"/>
          </a:xfrm>
          <a:prstGeom prst="rect">
            <a:avLst/>
          </a:prstGeom>
          <a:noFill/>
        </p:spPr>
        <p:txBody>
          <a:bodyPr wrap="square" rtlCol="0">
            <a:noAutofit/>
          </a:bodyPr>
          <a:lstStyle/>
          <a:p>
            <a:pPr fontAlgn="ctr"/>
            <a:r>
              <a:rPr lang="en-US" sz="1200" dirty="0">
                <a:latin typeface="Huawei Sans" panose="020C0503030203020204" pitchFamily="34" charset="0"/>
              </a:rPr>
              <a:t>Encapsulation</a:t>
            </a:r>
          </a:p>
        </p:txBody>
      </p:sp>
      <p:sp>
        <p:nvSpPr>
          <p:cNvPr id="32" name="文本框 31"/>
          <p:cNvSpPr txBox="1"/>
          <p:nvPr/>
        </p:nvSpPr>
        <p:spPr bwMode="gray">
          <a:xfrm>
            <a:off x="7649035" y="4998738"/>
            <a:ext cx="1281326" cy="307777"/>
          </a:xfrm>
          <a:prstGeom prst="rect">
            <a:avLst/>
          </a:prstGeom>
          <a:noFill/>
        </p:spPr>
        <p:txBody>
          <a:bodyPr wrap="square" rtlCol="0">
            <a:noAutofit/>
          </a:bodyPr>
          <a:lstStyle/>
          <a:p>
            <a:pPr fontAlgn="ctr"/>
            <a:r>
              <a:rPr lang="en-US" sz="1200" dirty="0" err="1">
                <a:latin typeface="Huawei Sans" panose="020C0503030203020204" pitchFamily="34" charset="0"/>
              </a:rPr>
              <a:t>Decapsulation</a:t>
            </a:r>
            <a:endParaRPr lang="en-US" sz="1200" dirty="0">
              <a:latin typeface="Huawei Sans" panose="020C0503030203020204" pitchFamily="34" charset="0"/>
            </a:endParaRPr>
          </a:p>
        </p:txBody>
      </p:sp>
    </p:spTree>
    <p:custDataLst>
      <p:tags r:id="rId1"/>
    </p:custDataLst>
    <p:extLst>
      <p:ext uri="{BB962C8B-B14F-4D97-AF65-F5344CB8AC3E}">
        <p14:creationId xmlns:p14="http://schemas.microsoft.com/office/powerpoint/2010/main" val="2230536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lnSpc>
                <a:spcPct val="100000"/>
              </a:lnSpc>
              <a:spcBef>
                <a:spcPts val="0"/>
              </a:spcBef>
              <a:buNone/>
            </a:pPr>
            <a:r>
              <a:rPr lang="en-US" sz="1600" dirty="0">
                <a:latin typeface="Huawei Sans" panose="020C0503030203020204" pitchFamily="34" charset="0"/>
              </a:rPr>
              <a:t>Identity authentication, data encryption, and authentication technologies can effectively ensure the security of VPN networks and data.</a:t>
            </a:r>
          </a:p>
          <a:p>
            <a:pPr marL="357188" lvl="1" indent="-357188">
              <a:lnSpc>
                <a:spcPct val="100000"/>
              </a:lnSpc>
              <a:spcBef>
                <a:spcPts val="0"/>
              </a:spcBef>
            </a:pPr>
            <a:r>
              <a:rPr lang="en-US" sz="1400" dirty="0">
                <a:latin typeface="Huawei Sans" panose="020C0503030203020204" pitchFamily="34" charset="0"/>
              </a:rPr>
              <a:t>Identity authentication: This function can be used in remote VPN access scenarios. The VPN gateway authenticates user identities to ensure that only authorized users can access the network. It can also be used by VPN gateways to authenticate each other's identity.</a:t>
            </a:r>
          </a:p>
          <a:p>
            <a:pPr marL="357188" lvl="1" indent="-357188">
              <a:lnSpc>
                <a:spcPct val="100000"/>
              </a:lnSpc>
              <a:spcBef>
                <a:spcPts val="0"/>
              </a:spcBef>
            </a:pPr>
            <a:r>
              <a:rPr lang="en-US" sz="1400" dirty="0">
                <a:latin typeface="Huawei Sans" panose="020C0503030203020204" pitchFamily="34" charset="0"/>
              </a:rPr>
              <a:t>Data encryption: The clear text data is encrypted into </a:t>
            </a:r>
            <a:r>
              <a:rPr lang="en-US" sz="1400" dirty="0" err="1">
                <a:latin typeface="Huawei Sans" panose="020C0503030203020204" pitchFamily="34" charset="0"/>
              </a:rPr>
              <a:t>ciphertext</a:t>
            </a:r>
            <a:r>
              <a:rPr lang="en-US" sz="1400" dirty="0">
                <a:latin typeface="Huawei Sans" panose="020C0503030203020204" pitchFamily="34" charset="0"/>
              </a:rPr>
              <a:t>. Even if the data is intercepted by hackers, the hackers cannot obtain information in the data.</a:t>
            </a:r>
          </a:p>
          <a:p>
            <a:pPr marL="357188" lvl="1" indent="-357188">
              <a:lnSpc>
                <a:spcPct val="100000"/>
              </a:lnSpc>
              <a:spcBef>
                <a:spcPts val="0"/>
              </a:spcBef>
            </a:pPr>
            <a:r>
              <a:rPr lang="en-US" sz="1400" dirty="0">
                <a:latin typeface="Huawei Sans" panose="020C0503030203020204" pitchFamily="34" charset="0"/>
              </a:rPr>
              <a:t>Data verification: The data verification technology is used to check the integrity and authenticity of packets and discard the packets that are forged and tampered with.</a:t>
            </a:r>
          </a:p>
        </p:txBody>
      </p:sp>
      <p:sp>
        <p:nvSpPr>
          <p:cNvPr id="2" name="标题 1"/>
          <p:cNvSpPr>
            <a:spLocks noGrp="1"/>
          </p:cNvSpPr>
          <p:nvPr>
            <p:ph type="title"/>
          </p:nvPr>
        </p:nvSpPr>
        <p:spPr bwMode="gray">
          <a:xfrm>
            <a:off x="1594800" y="410400"/>
            <a:ext cx="10163252" cy="640800"/>
          </a:xfrm>
        </p:spPr>
        <p:txBody>
          <a:bodyPr wrap="square">
            <a:noAutofit/>
          </a:bodyPr>
          <a:lstStyle/>
          <a:p>
            <a:r>
              <a:rPr lang="en-US" sz="3200" dirty="0">
                <a:latin typeface="Huawei Sans" panose="020C0503030203020204" pitchFamily="34" charset="0"/>
              </a:rPr>
              <a:t>Key VPN Technologies — Identity Authentication, Data Encryption, and Verification</a:t>
            </a:r>
          </a:p>
        </p:txBody>
      </p:sp>
      <p:graphicFrame>
        <p:nvGraphicFramePr>
          <p:cNvPr id="4" name="表格 3"/>
          <p:cNvGraphicFramePr>
            <a:graphicFrameLocks noGrp="1"/>
          </p:cNvGraphicFramePr>
          <p:nvPr>
            <p:extLst>
              <p:ext uri="{D42A27DB-BD31-4B8C-83A1-F6EECF244321}">
                <p14:modId xmlns:p14="http://schemas.microsoft.com/office/powerpoint/2010/main" val="3178514665"/>
              </p:ext>
            </p:extLst>
          </p:nvPr>
        </p:nvGraphicFramePr>
        <p:xfrm>
          <a:off x="850211" y="3302330"/>
          <a:ext cx="10752393" cy="2804426"/>
        </p:xfrm>
        <a:graphic>
          <a:graphicData uri="http://schemas.openxmlformats.org/drawingml/2006/table">
            <a:tbl>
              <a:tblPr/>
              <a:tblGrid>
                <a:gridCol w="996698">
                  <a:extLst>
                    <a:ext uri="{9D8B030D-6E8A-4147-A177-3AD203B41FA5}">
                      <a16:colId xmlns:a16="http://schemas.microsoft.com/office/drawing/2014/main" val="20000"/>
                    </a:ext>
                  </a:extLst>
                </a:gridCol>
                <a:gridCol w="3511296">
                  <a:extLst>
                    <a:ext uri="{9D8B030D-6E8A-4147-A177-3AD203B41FA5}">
                      <a16:colId xmlns:a16="http://schemas.microsoft.com/office/drawing/2014/main" val="20001"/>
                    </a:ext>
                  </a:extLst>
                </a:gridCol>
                <a:gridCol w="2761667">
                  <a:extLst>
                    <a:ext uri="{9D8B030D-6E8A-4147-A177-3AD203B41FA5}">
                      <a16:colId xmlns:a16="http://schemas.microsoft.com/office/drawing/2014/main" val="20002"/>
                    </a:ext>
                  </a:extLst>
                </a:gridCol>
                <a:gridCol w="3482732">
                  <a:extLst>
                    <a:ext uri="{9D8B030D-6E8A-4147-A177-3AD203B41FA5}">
                      <a16:colId xmlns:a16="http://schemas.microsoft.com/office/drawing/2014/main" val="20003"/>
                    </a:ext>
                  </a:extLst>
                </a:gridCol>
              </a:tblGrid>
              <a:tr h="207807">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Identity Authentication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Encryption of Sensitive Data</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Remarks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318789">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GRE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Not 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Supports simple keyword verification, verification, and verification.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Can be used together with IPsec to encrypt and verify data.</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1"/>
                  </a:ext>
                </a:extLst>
              </a:tr>
              <a:tr h="617630">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L2TP</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PPP-based Challenge-Handshake Authentication Protocol (CHAP), Password Authentication Protocol (PAP), and Extensible Authentication Protocol (EAP) authentication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Not 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2"/>
                  </a:ext>
                </a:extLst>
              </a:tr>
              <a:tr h="585146">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IPsec</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Supports pre-shared key authentication or certificate authentication. Internet Key Exchange version 2 (IKEv2) EAP authentication is 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3"/>
                  </a:ext>
                </a:extLst>
              </a:tr>
              <a:tr h="318789">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SSL </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Supports username/password or certificate authentication.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4"/>
                  </a:ext>
                </a:extLst>
              </a:tr>
              <a:tr h="318789">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MPLS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Not 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100">
                          <a:latin typeface="Huawei Sans" panose="020C0503030203020204" pitchFamily="34" charset="0"/>
                          <a:ea typeface="方正兰亭黑简体" panose="02000000000000000000" pitchFamily="2" charset="-122"/>
                          <a:sym typeface="Huawei Sans" panose="020C0503030203020204" pitchFamily="34" charset="0"/>
                        </a:rPr>
                        <a:t>Not supported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Generally, it runs on a dedicated VPN backbone network.</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61501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rPr>
              <a:t>What Is VPN?</a:t>
            </a:r>
          </a:p>
          <a:p>
            <a:r>
              <a:rPr lang="en-US" b="1">
                <a:latin typeface="Huawei Sans" panose="020C0503030203020204" pitchFamily="34" charset="0"/>
                <a:ea typeface="方正兰亭黑简体" panose="02000000000000000000" pitchFamily="2" charset="-122"/>
                <a:cs typeface="Huawei Sans" panose="020C0503030203020204" pitchFamily="34" charset="0"/>
              </a:rPr>
              <a:t>Common VPN Technologies</a:t>
            </a:r>
          </a:p>
        </p:txBody>
      </p:sp>
    </p:spTree>
    <p:extLst>
      <p:ext uri="{BB962C8B-B14F-4D97-AF65-F5344CB8AC3E}">
        <p14:creationId xmlns:p14="http://schemas.microsoft.com/office/powerpoint/2010/main" val="4081101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0" indent="0" algn="l">
              <a:buNone/>
            </a:pPr>
            <a:r>
              <a:rPr lang="en-US" sz="2000" dirty="0">
                <a:latin typeface="Huawei Sans" panose="020C0503030203020204" pitchFamily="34" charset="0"/>
              </a:rPr>
              <a:t>IPsec VPN is usually deployed between egress devices of an enterprise. Through encryption and authentication, IPsec VPN implements various functions, such as data origin authentication data encryption, data integrity protection, and anti-replay.</a:t>
            </a: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IPsec Overview</a:t>
            </a:r>
          </a:p>
        </p:txBody>
      </p:sp>
      <p:cxnSp>
        <p:nvCxnSpPr>
          <p:cNvPr id="5" name="直接连接符 4"/>
          <p:cNvCxnSpPr/>
          <p:nvPr/>
        </p:nvCxnSpPr>
        <p:spPr bwMode="gray">
          <a:xfrm>
            <a:off x="8570329" y="4603992"/>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 name="Text Box 26"/>
          <p:cNvSpPr txBox="1">
            <a:spLocks noChangeArrowheads="1"/>
          </p:cNvSpPr>
          <p:nvPr/>
        </p:nvSpPr>
        <p:spPr bwMode="gray">
          <a:xfrm>
            <a:off x="3106241" y="4791973"/>
            <a:ext cx="992957" cy="307712"/>
          </a:xfrm>
          <a:prstGeom prst="rect">
            <a:avLst/>
          </a:prstGeom>
          <a:noFill/>
          <a:ln w="9525">
            <a:noFill/>
            <a:miter lim="800000"/>
            <a:headEnd/>
            <a:tailEnd/>
          </a:ln>
        </p:spPr>
        <p:txBody>
          <a:bodyPr wrap="square" lIns="91379" tIns="45688" rIns="91379" bIns="45688">
            <a:noAutofit/>
          </a:bodyPr>
          <a:lstStyle/>
          <a:p>
            <a:pPr algn="ctr" eaLnBrk="1" fontAlgn="ctr" hangingPunct="1"/>
            <a:r>
              <a:rPr kumimoji="1" lang="en-US" sz="1400">
                <a:latin typeface="Huawei Sans" panose="020C0503030203020204" pitchFamily="34" charset="0"/>
                <a:ea typeface="+mn-ea"/>
              </a:rPr>
              <a:t>Enterprise egress</a:t>
            </a:r>
          </a:p>
        </p:txBody>
      </p:sp>
      <p:sp>
        <p:nvSpPr>
          <p:cNvPr id="7" name="Right Arrow 16"/>
          <p:cNvSpPr/>
          <p:nvPr/>
        </p:nvSpPr>
        <p:spPr bwMode="gray">
          <a:xfrm>
            <a:off x="4761702" y="4476599"/>
            <a:ext cx="2005337" cy="621227"/>
          </a:xfrm>
          <a:prstGeom prst="rightArrow">
            <a:avLst/>
          </a:prstGeom>
        </p:spPr>
        <p:txBody>
          <a:bodyPr wrap="square" rtlCol="0" anchor="ctr">
            <a:noAutofit/>
          </a:bodyPr>
          <a:lstStyle/>
          <a:p>
            <a:pPr marL="342900" indent="-342900" algn="ctr" fontAlgn="ctr">
              <a:buFont typeface="+mj-lt"/>
              <a:buAutoNum type="arabicPeriod"/>
            </a:pPr>
            <a:endParaRPr lang="zh-CN" altLang="en-US" sz="1800">
              <a:latin typeface="Huawei Sans" panose="020C0503030203020204" pitchFamily="34" charset="0"/>
              <a:ea typeface="+mn-ea"/>
              <a:cs typeface="Courier New" panose="02070309020205020404" pitchFamily="49" charset="0"/>
            </a:endParaRPr>
          </a:p>
        </p:txBody>
      </p:sp>
      <p:sp>
        <p:nvSpPr>
          <p:cNvPr id="8" name="Freeform 159"/>
          <p:cNvSpPr/>
          <p:nvPr/>
        </p:nvSpPr>
        <p:spPr bwMode="gray">
          <a:xfrm flipH="1">
            <a:off x="8330864" y="408176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endParaRPr lang="en-US" altLang="zh-CN" sz="1200" dirty="0">
              <a:solidFill>
                <a:schemeClr val="tx1"/>
              </a:solidFill>
              <a:latin typeface="Huawei Sans" panose="020C0503030203020204" pitchFamily="34" charset="0"/>
            </a:endParaRPr>
          </a:p>
          <a:p>
            <a:pPr algn="ctr" fontAlgn="ct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Enterprise HQ</a:t>
            </a:r>
          </a:p>
        </p:txBody>
      </p:sp>
      <p:sp>
        <p:nvSpPr>
          <p:cNvPr id="9" name="Freeform 159"/>
          <p:cNvSpPr/>
          <p:nvPr/>
        </p:nvSpPr>
        <p:spPr bwMode="gray">
          <a:xfrm flipH="1">
            <a:off x="2063552" y="408176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endParaRPr lang="en-US" altLang="zh-CN" sz="1200" dirty="0">
              <a:solidFill>
                <a:schemeClr val="tx1"/>
              </a:solidFill>
              <a:latin typeface="Huawei Sans" panose="020C0503030203020204" pitchFamily="34" charset="0"/>
            </a:endParaRPr>
          </a:p>
          <a:p>
            <a:pPr algn="ctr" fontAlgn="ctr"/>
            <a:endParaRPr lang="en-US" altLang="zh-CN"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Enterprise branch</a:t>
            </a:r>
          </a:p>
        </p:txBody>
      </p:sp>
      <p:pic>
        <p:nvPicPr>
          <p:cNvPr id="10" name="Picture 12" descr="E:\2016.01\1.12 扁平化图标\蓝色\AR-蓝色最新-40.png"/>
          <p:cNvPicPr>
            <a:picLocks noChangeAspect="1" noChangeArrowheads="1"/>
          </p:cNvPicPr>
          <p:nvPr/>
        </p:nvPicPr>
        <p:blipFill>
          <a:blip r:embed="rId3" cstate="print"/>
          <a:srcRect/>
          <a:stretch>
            <a:fillRect/>
          </a:stretch>
        </p:blipFill>
        <p:spPr bwMode="gray">
          <a:xfrm>
            <a:off x="3336540" y="4357771"/>
            <a:ext cx="540000" cy="441818"/>
          </a:xfrm>
          <a:prstGeom prst="rect">
            <a:avLst/>
          </a:prstGeom>
          <a:noFill/>
        </p:spPr>
      </p:pic>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7932324" y="4357771"/>
            <a:ext cx="540000" cy="441818"/>
          </a:xfrm>
          <a:prstGeom prst="rect">
            <a:avLst/>
          </a:prstGeom>
          <a:noFill/>
        </p:spPr>
      </p:pic>
      <p:cxnSp>
        <p:nvCxnSpPr>
          <p:cNvPr id="12" name="Straight Connector 36"/>
          <p:cNvCxnSpPr>
            <a:stCxn id="10" idx="3"/>
          </p:cNvCxnSpPr>
          <p:nvPr/>
        </p:nvCxnSpPr>
        <p:spPr bwMode="gray">
          <a:xfrm>
            <a:off x="3876540" y="4578680"/>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3" name="Straight Connector 39"/>
          <p:cNvCxnSpPr>
            <a:endCxn id="11" idx="1"/>
          </p:cNvCxnSpPr>
          <p:nvPr/>
        </p:nvCxnSpPr>
        <p:spPr bwMode="gray">
          <a:xfrm>
            <a:off x="7593060" y="4578680"/>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Freeform 159"/>
          <p:cNvSpPr/>
          <p:nvPr/>
        </p:nvSpPr>
        <p:spPr bwMode="gray">
          <a:xfrm flipH="1">
            <a:off x="4948821" y="4020710"/>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a:p>
            <a:pPr algn="ctr" fontAlgn="ctr"/>
            <a:endParaRPr lang="en-US" altLang="zh-CN" dirty="0">
              <a:solidFill>
                <a:schemeClr val="tx1"/>
              </a:solidFill>
              <a:latin typeface="Huawei Sans" panose="020C0503030203020204" pitchFamily="34" charset="0"/>
            </a:endParaRPr>
          </a:p>
          <a:p>
            <a:pPr algn="ctr" fontAlgn="ctr"/>
            <a:r>
              <a:rPr lang="en-US">
                <a:solidFill>
                  <a:schemeClr val="tx1"/>
                </a:solidFill>
                <a:latin typeface="Huawei Sans" panose="020C0503030203020204" pitchFamily="34" charset="0"/>
              </a:rPr>
              <a:t>Internet</a:t>
            </a:r>
          </a:p>
        </p:txBody>
      </p:sp>
      <p:sp>
        <p:nvSpPr>
          <p:cNvPr id="15" name="Text Box 26"/>
          <p:cNvSpPr txBox="1">
            <a:spLocks noChangeArrowheads="1"/>
          </p:cNvSpPr>
          <p:nvPr/>
        </p:nvSpPr>
        <p:spPr bwMode="gray">
          <a:xfrm>
            <a:off x="7710088" y="4813247"/>
            <a:ext cx="992957" cy="307712"/>
          </a:xfrm>
          <a:prstGeom prst="rect">
            <a:avLst/>
          </a:prstGeom>
          <a:noFill/>
          <a:ln w="9525">
            <a:noFill/>
            <a:miter lim="800000"/>
            <a:headEnd/>
            <a:tailEnd/>
          </a:ln>
        </p:spPr>
        <p:txBody>
          <a:bodyPr wrap="square" lIns="91379" tIns="45688" rIns="91379" bIns="45688">
            <a:noAutofit/>
          </a:bodyPr>
          <a:lstStyle/>
          <a:p>
            <a:pPr algn="ctr" eaLnBrk="1" fontAlgn="ctr" hangingPunct="1"/>
            <a:r>
              <a:rPr kumimoji="1" lang="en-US" sz="1400" dirty="0">
                <a:latin typeface="Huawei Sans" panose="020C0503030203020204" pitchFamily="34" charset="0"/>
                <a:ea typeface="+mn-ea"/>
              </a:rPr>
              <a:t>Enterprise egress</a:t>
            </a:r>
          </a:p>
        </p:txBody>
      </p:sp>
      <p:sp>
        <p:nvSpPr>
          <p:cNvPr id="16" name="Rectangular Callout 45"/>
          <p:cNvSpPr/>
          <p:nvPr/>
        </p:nvSpPr>
        <p:spPr bwMode="gray">
          <a:xfrm>
            <a:off x="7818273" y="3667800"/>
            <a:ext cx="1325558" cy="482918"/>
          </a:xfrm>
          <a:prstGeom prst="wedgeRectCallout">
            <a:avLst>
              <a:gd name="adj1" fmla="val -21663"/>
              <a:gd name="adj2" fmla="val 823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Encryption of sensitive data</a:t>
            </a:r>
          </a:p>
        </p:txBody>
      </p:sp>
      <p:sp>
        <p:nvSpPr>
          <p:cNvPr id="17" name="Rectangular Callout 46"/>
          <p:cNvSpPr/>
          <p:nvPr/>
        </p:nvSpPr>
        <p:spPr bwMode="gray">
          <a:xfrm>
            <a:off x="2770173" y="3681655"/>
            <a:ext cx="1261951" cy="482918"/>
          </a:xfrm>
          <a:prstGeom prst="wedgeRectCallout">
            <a:avLst>
              <a:gd name="adj1" fmla="val 22724"/>
              <a:gd name="adj2" fmla="val 842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Encryption of sensitive data</a:t>
            </a:r>
          </a:p>
        </p:txBody>
      </p:sp>
      <p:pic>
        <p:nvPicPr>
          <p:cNvPr id="18"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00359" y="3899472"/>
            <a:ext cx="540000" cy="442800"/>
          </a:xfrm>
          <a:prstGeom prst="rect">
            <a:avLst/>
          </a:prstGeom>
        </p:spPr>
      </p:pic>
      <p:pic>
        <p:nvPicPr>
          <p:cNvPr id="1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92404" y="3899472"/>
            <a:ext cx="540000" cy="442800"/>
          </a:xfrm>
          <a:prstGeom prst="rect">
            <a:avLst/>
          </a:prstGeom>
        </p:spPr>
      </p:pic>
      <p:sp>
        <p:nvSpPr>
          <p:cNvPr id="20" name="Freeform 9"/>
          <p:cNvSpPr/>
          <p:nvPr/>
        </p:nvSpPr>
        <p:spPr bwMode="gray">
          <a:xfrm>
            <a:off x="2661762" y="4188575"/>
            <a:ext cx="674778" cy="376780"/>
          </a:xfrm>
          <a:custGeom>
            <a:avLst/>
            <a:gdLst>
              <a:gd name="connsiteX0" fmla="*/ 0 w 1123950"/>
              <a:gd name="connsiteY0" fmla="*/ 0 h 361950"/>
              <a:gd name="connsiteX1" fmla="*/ 266700 w 1123950"/>
              <a:gd name="connsiteY1" fmla="*/ 219075 h 361950"/>
              <a:gd name="connsiteX2" fmla="*/ 1123950 w 1123950"/>
              <a:gd name="connsiteY2" fmla="*/ 361950 h 361950"/>
            </a:gdLst>
            <a:ahLst/>
            <a:cxnLst>
              <a:cxn ang="0">
                <a:pos x="connsiteX0" y="connsiteY0"/>
              </a:cxn>
              <a:cxn ang="0">
                <a:pos x="connsiteX1" y="connsiteY1"/>
              </a:cxn>
              <a:cxn ang="0">
                <a:pos x="connsiteX2" y="connsiteY2"/>
              </a:cxn>
            </a:cxnLst>
            <a:rect l="l" t="t" r="r" b="b"/>
            <a:pathLst>
              <a:path w="1123950" h="361950">
                <a:moveTo>
                  <a:pt x="0" y="0"/>
                </a:moveTo>
                <a:cubicBezTo>
                  <a:pt x="39687" y="79375"/>
                  <a:pt x="79375" y="158750"/>
                  <a:pt x="266700" y="219075"/>
                </a:cubicBezTo>
                <a:cubicBezTo>
                  <a:pt x="454025" y="279400"/>
                  <a:pt x="1123950" y="361950"/>
                  <a:pt x="1123950" y="36195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1" name="Freeform 13"/>
          <p:cNvSpPr/>
          <p:nvPr/>
        </p:nvSpPr>
        <p:spPr bwMode="gray">
          <a:xfrm>
            <a:off x="8472324" y="4166143"/>
            <a:ext cx="699728" cy="403860"/>
          </a:xfrm>
          <a:custGeom>
            <a:avLst/>
            <a:gdLst>
              <a:gd name="connsiteX0" fmla="*/ 0 w 1226820"/>
              <a:gd name="connsiteY0" fmla="*/ 403860 h 403860"/>
              <a:gd name="connsiteX1" fmla="*/ 777240 w 1226820"/>
              <a:gd name="connsiteY1" fmla="*/ 304800 h 403860"/>
              <a:gd name="connsiteX2" fmla="*/ 1226820 w 1226820"/>
              <a:gd name="connsiteY2" fmla="*/ 0 h 403860"/>
            </a:gdLst>
            <a:ahLst/>
            <a:cxnLst>
              <a:cxn ang="0">
                <a:pos x="connsiteX0" y="connsiteY0"/>
              </a:cxn>
              <a:cxn ang="0">
                <a:pos x="connsiteX1" y="connsiteY1"/>
              </a:cxn>
              <a:cxn ang="0">
                <a:pos x="connsiteX2" y="connsiteY2"/>
              </a:cxn>
            </a:cxnLst>
            <a:rect l="l" t="t" r="r" b="b"/>
            <a:pathLst>
              <a:path w="1226820" h="403860">
                <a:moveTo>
                  <a:pt x="0" y="403860"/>
                </a:moveTo>
                <a:cubicBezTo>
                  <a:pt x="286385" y="387985"/>
                  <a:pt x="572770" y="372110"/>
                  <a:pt x="777240" y="304800"/>
                </a:cubicBezTo>
                <a:cubicBezTo>
                  <a:pt x="981710" y="237490"/>
                  <a:pt x="1104265" y="118745"/>
                  <a:pt x="122682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22" name="Straight Connector 15"/>
          <p:cNvCxnSpPr>
            <a:endCxn id="24" idx="1"/>
          </p:cNvCxnSpPr>
          <p:nvPr/>
        </p:nvCxnSpPr>
        <p:spPr bwMode="gray">
          <a:xfrm>
            <a:off x="3900128" y="4770767"/>
            <a:ext cx="1077007" cy="68742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59"/>
          <p:cNvCxnSpPr>
            <a:endCxn id="24" idx="3"/>
          </p:cNvCxnSpPr>
          <p:nvPr/>
        </p:nvCxnSpPr>
        <p:spPr bwMode="gray">
          <a:xfrm flipH="1">
            <a:off x="6831728" y="4805158"/>
            <a:ext cx="1048694" cy="65303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Rectangle 28"/>
          <p:cNvSpPr/>
          <p:nvPr/>
        </p:nvSpPr>
        <p:spPr bwMode="gray">
          <a:xfrm>
            <a:off x="4977135" y="5310826"/>
            <a:ext cx="1854593" cy="294739"/>
          </a:xfrm>
          <a:prstGeom prst="rect">
            <a:avLst/>
          </a:prstGeom>
          <a:no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Data</a:t>
            </a:r>
            <a:r>
              <a:rPr lang="en-US">
                <a:latin typeface="Huawei Sans" panose="020C0503030203020204" pitchFamily="34" charset="0"/>
              </a:rPr>
              <a:t> </a:t>
            </a:r>
            <a:r>
              <a:rPr lang="en-US" sz="1600" b="1">
                <a:solidFill>
                  <a:srgbClr val="EC7061"/>
                </a:solidFill>
                <a:latin typeface="Huawei Sans" panose="020C0503030203020204" pitchFamily="34" charset="0"/>
              </a:rPr>
              <a:t>encrypted</a:t>
            </a:r>
          </a:p>
        </p:txBody>
      </p:sp>
      <p:sp>
        <p:nvSpPr>
          <p:cNvPr id="26" name="Can 41"/>
          <p:cNvSpPr/>
          <p:nvPr/>
        </p:nvSpPr>
        <p:spPr bwMode="gray">
          <a:xfrm rot="5400000">
            <a:off x="5764035" y="2646579"/>
            <a:ext cx="236717"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ectangular Callout 66"/>
          <p:cNvSpPr/>
          <p:nvPr/>
        </p:nvSpPr>
        <p:spPr bwMode="gray">
          <a:xfrm>
            <a:off x="4544715" y="3895561"/>
            <a:ext cx="1145501"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00038" indent="-300038" algn="ctr" defTabSz="801688" fontAlgn="ctr">
              <a:spcBef>
                <a:spcPct val="50000"/>
              </a:spcBef>
            </a:pPr>
            <a:r>
              <a:rPr lang="en-US" sz="1200">
                <a:solidFill>
                  <a:schemeClr val="tx1"/>
                </a:solidFill>
                <a:latin typeface="Huawei Sans" panose="020C0503030203020204" pitchFamily="34" charset="0"/>
                <a:ea typeface="方正兰亭黑简体" panose="02000000000000000000" pitchFamily="2" charset="-122"/>
              </a:rPr>
              <a:t>IPsec tunnel</a:t>
            </a:r>
          </a:p>
        </p:txBody>
      </p:sp>
      <p:cxnSp>
        <p:nvCxnSpPr>
          <p:cNvPr id="30" name="Straight Arrow Connector 11"/>
          <p:cNvCxnSpPr>
            <a:cxnSpLocks/>
            <a:stCxn id="10" idx="3"/>
            <a:endCxn id="11" idx="1"/>
          </p:cNvCxnSpPr>
          <p:nvPr/>
        </p:nvCxnSpPr>
        <p:spPr bwMode="gray">
          <a:xfrm>
            <a:off x="3876540" y="4578680"/>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bwMode="gray">
          <a:xfrm>
            <a:off x="9601200" y="5791200"/>
            <a:ext cx="704850" cy="0"/>
          </a:xfrm>
          <a:prstGeom prst="straightConnector1">
            <a:avLst/>
          </a:pr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2" name="直接箭头连接符 41"/>
          <p:cNvCxnSpPr/>
          <p:nvPr/>
        </p:nvCxnSpPr>
        <p:spPr bwMode="gray">
          <a:xfrm>
            <a:off x="9601200" y="6276975"/>
            <a:ext cx="704850"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7710088" y="5637311"/>
            <a:ext cx="1913369" cy="307777"/>
          </a:xfrm>
          <a:prstGeom prst="rect">
            <a:avLst/>
          </a:prstGeom>
          <a:noFill/>
        </p:spPr>
        <p:txBody>
          <a:bodyPr wrap="square" rtlCol="0">
            <a:noAutofit/>
          </a:bodyPr>
          <a:lstStyle/>
          <a:p>
            <a:pPr algn="r" fontAlgn="ctr"/>
            <a:r>
              <a:rPr lang="en-US" sz="1200" dirty="0">
                <a:latin typeface="Huawei Sans" panose="020C0503030203020204" pitchFamily="34" charset="0"/>
              </a:rPr>
              <a:t>Clear text data</a:t>
            </a:r>
          </a:p>
        </p:txBody>
      </p:sp>
      <p:sp>
        <p:nvSpPr>
          <p:cNvPr id="44" name="文本框 43"/>
          <p:cNvSpPr txBox="1"/>
          <p:nvPr/>
        </p:nvSpPr>
        <p:spPr bwMode="gray">
          <a:xfrm>
            <a:off x="7710088" y="6111351"/>
            <a:ext cx="1913369" cy="307777"/>
          </a:xfrm>
          <a:prstGeom prst="rect">
            <a:avLst/>
          </a:prstGeom>
          <a:noFill/>
        </p:spPr>
        <p:txBody>
          <a:bodyPr wrap="square" rtlCol="0">
            <a:noAutofit/>
          </a:bodyPr>
          <a:lstStyle/>
          <a:p>
            <a:pPr algn="r" fontAlgn="ctr"/>
            <a:r>
              <a:rPr lang="en-US" sz="1200">
                <a:latin typeface="Huawei Sans" panose="020C0503030203020204" pitchFamily="34" charset="0"/>
              </a:rPr>
              <a:t>Ciphertext data</a:t>
            </a:r>
          </a:p>
        </p:txBody>
      </p:sp>
      <p:sp>
        <p:nvSpPr>
          <p:cNvPr id="32" name="五边形 31"/>
          <p:cNvSpPr/>
          <p:nvPr/>
        </p:nvSpPr>
        <p:spPr bwMode="gray">
          <a:xfrm>
            <a:off x="8658279" y="120425"/>
            <a:ext cx="875320" cy="25736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IPsec</a:t>
            </a:r>
          </a:p>
        </p:txBody>
      </p:sp>
      <p:sp>
        <p:nvSpPr>
          <p:cNvPr id="33" name="燕尾形 32"/>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dirty="0">
                <a:latin typeface="Huawei Sans" panose="020C0503030203020204" pitchFamily="34" charset="0"/>
              </a:rPr>
              <a:t>L2TP</a:t>
            </a:r>
          </a:p>
        </p:txBody>
      </p:sp>
      <p:sp>
        <p:nvSpPr>
          <p:cNvPr id="34" name="燕尾形 33"/>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ea typeface="+mn-ea"/>
              </a:rPr>
              <a:t>MPLS</a:t>
            </a:r>
          </a:p>
        </p:txBody>
      </p:sp>
      <p:sp>
        <p:nvSpPr>
          <p:cNvPr id="35" name="燕尾形 34"/>
          <p:cNvSpPr/>
          <p:nvPr/>
        </p:nvSpPr>
        <p:spPr bwMode="gray">
          <a:xfrm>
            <a:off x="9437927"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dirty="0">
                <a:latin typeface="Huawei Sans" panose="020C0503030203020204" pitchFamily="34" charset="0"/>
              </a:rPr>
              <a:t>GRE</a:t>
            </a:r>
          </a:p>
        </p:txBody>
      </p:sp>
    </p:spTree>
    <p:extLst>
      <p:ext uri="{BB962C8B-B14F-4D97-AF65-F5344CB8AC3E}">
        <p14:creationId xmlns:p14="http://schemas.microsoft.com/office/powerpoint/2010/main" val="1469491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lang="en-US" sz="2000" dirty="0">
                <a:latin typeface="Huawei Sans" panose="020C0503030203020204" pitchFamily="34" charset="0"/>
              </a:rPr>
              <a:t>IPsec is not an independent protocol. It provides a complete set of data security architecture on the IP network, including Authentication Header (AH), Encapsulating Security Payload (ESP) and Internet Key Exchange (IKE).</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IPsec Protocol System</a:t>
            </a:r>
          </a:p>
        </p:txBody>
      </p:sp>
      <p:sp>
        <p:nvSpPr>
          <p:cNvPr id="21" name="五边形 20"/>
          <p:cNvSpPr/>
          <p:nvPr/>
        </p:nvSpPr>
        <p:spPr bwMode="gray">
          <a:xfrm>
            <a:off x="8658279" y="120425"/>
            <a:ext cx="875320" cy="25736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IPsec</a:t>
            </a:r>
          </a:p>
        </p:txBody>
      </p:sp>
      <p:sp>
        <p:nvSpPr>
          <p:cNvPr id="22" name="燕尾形 21"/>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23" name="燕尾形 22"/>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24" name="燕尾形 23"/>
          <p:cNvSpPr/>
          <p:nvPr/>
        </p:nvSpPr>
        <p:spPr bwMode="gray">
          <a:xfrm>
            <a:off x="9437927"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grpSp>
        <p:nvGrpSpPr>
          <p:cNvPr id="74" name="组合 73"/>
          <p:cNvGrpSpPr/>
          <p:nvPr/>
        </p:nvGrpSpPr>
        <p:grpSpPr bwMode="gray">
          <a:xfrm>
            <a:off x="1843540" y="3379911"/>
            <a:ext cx="7864340" cy="2192417"/>
            <a:chOff x="1160788" y="2772904"/>
            <a:chExt cx="7864340" cy="2192417"/>
          </a:xfrm>
        </p:grpSpPr>
        <p:sp>
          <p:nvSpPr>
            <p:cNvPr id="75" name="文本框 74"/>
            <p:cNvSpPr txBox="1"/>
            <p:nvPr/>
          </p:nvSpPr>
          <p:spPr bwMode="gray">
            <a:xfrm>
              <a:off x="1160788" y="2772904"/>
              <a:ext cx="1955985" cy="369332"/>
            </a:xfrm>
            <a:prstGeom prst="rect">
              <a:avLst/>
            </a:prstGeom>
            <a:noFill/>
          </p:spPr>
          <p:txBody>
            <a:bodyPr wrap="squar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Security protocol</a:t>
              </a:r>
            </a:p>
          </p:txBody>
        </p:sp>
        <p:sp>
          <p:nvSpPr>
            <p:cNvPr id="76" name="文本框 75"/>
            <p:cNvSpPr txBox="1"/>
            <p:nvPr/>
          </p:nvSpPr>
          <p:spPr bwMode="gray">
            <a:xfrm>
              <a:off x="1821226" y="3394696"/>
              <a:ext cx="1295547" cy="369332"/>
            </a:xfrm>
            <a:prstGeom prst="rect">
              <a:avLst/>
            </a:prstGeom>
            <a:noFill/>
          </p:spPr>
          <p:txBody>
            <a:bodyPr wrap="squar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Encryption</a:t>
              </a:r>
            </a:p>
          </p:txBody>
        </p:sp>
        <p:sp>
          <p:nvSpPr>
            <p:cNvPr id="77" name="文本框 76"/>
            <p:cNvSpPr txBox="1"/>
            <p:nvPr/>
          </p:nvSpPr>
          <p:spPr bwMode="gray">
            <a:xfrm>
              <a:off x="1385209" y="4016488"/>
              <a:ext cx="1731564" cy="369332"/>
            </a:xfrm>
            <a:prstGeom prst="rect">
              <a:avLst/>
            </a:prstGeom>
            <a:noFill/>
          </p:spPr>
          <p:txBody>
            <a:bodyPr wrap="squar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rPr>
                <a:t>Authentication</a:t>
              </a:r>
            </a:p>
          </p:txBody>
        </p:sp>
        <p:sp>
          <p:nvSpPr>
            <p:cNvPr id="78" name="文本框 77"/>
            <p:cNvSpPr txBox="1"/>
            <p:nvPr/>
          </p:nvSpPr>
          <p:spPr bwMode="gray">
            <a:xfrm>
              <a:off x="1491007" y="4572000"/>
              <a:ext cx="1625766" cy="369332"/>
            </a:xfrm>
            <a:prstGeom prst="rect">
              <a:avLst/>
            </a:prstGeom>
            <a:noFill/>
          </p:spPr>
          <p:txBody>
            <a:bodyPr wrap="squar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rPr>
                <a:t>Key exchange</a:t>
              </a:r>
            </a:p>
          </p:txBody>
        </p:sp>
        <p:sp>
          <p:nvSpPr>
            <p:cNvPr id="79" name="圆角矩形 78"/>
            <p:cNvSpPr/>
            <p:nvPr/>
          </p:nvSpPr>
          <p:spPr bwMode="gray">
            <a:xfrm>
              <a:off x="3175504" y="2805819"/>
              <a:ext cx="2832104" cy="327273"/>
            </a:xfrm>
            <a:prstGeom prst="roundRect">
              <a:avLst>
                <a:gd name="adj" fmla="val 10343"/>
              </a:avLst>
            </a:prstGeom>
            <a:solidFill>
              <a:srgbClr val="1AABE2">
                <a:lumMod val="20000"/>
                <a:lumOff val="80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1D1D1A"/>
                  </a:solidFill>
                  <a:effectLst/>
                  <a:uLnTx/>
                  <a:uFillTx/>
                  <a:sym typeface="Huawei Sans" panose="020C0503030203020204" pitchFamily="34" charset="0"/>
                </a:rPr>
                <a:t>ESP</a:t>
              </a:r>
            </a:p>
          </p:txBody>
        </p:sp>
        <p:sp>
          <p:nvSpPr>
            <p:cNvPr id="80" name="圆角矩形 79"/>
            <p:cNvSpPr/>
            <p:nvPr/>
          </p:nvSpPr>
          <p:spPr bwMode="gray">
            <a:xfrm>
              <a:off x="3175504" y="3382252"/>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DES</a:t>
              </a:r>
            </a:p>
          </p:txBody>
        </p:sp>
        <p:sp>
          <p:nvSpPr>
            <p:cNvPr id="81" name="圆角矩形 80"/>
            <p:cNvSpPr/>
            <p:nvPr/>
          </p:nvSpPr>
          <p:spPr bwMode="gray">
            <a:xfrm>
              <a:off x="3907024" y="3382252"/>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3DES</a:t>
              </a:r>
            </a:p>
          </p:txBody>
        </p:sp>
        <p:sp>
          <p:nvSpPr>
            <p:cNvPr id="82" name="圆角矩形 81"/>
            <p:cNvSpPr/>
            <p:nvPr/>
          </p:nvSpPr>
          <p:spPr bwMode="gray">
            <a:xfrm>
              <a:off x="4638544" y="3382252"/>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AES</a:t>
              </a:r>
            </a:p>
          </p:txBody>
        </p:sp>
        <p:sp>
          <p:nvSpPr>
            <p:cNvPr id="83" name="圆角矩形 82"/>
            <p:cNvSpPr/>
            <p:nvPr/>
          </p:nvSpPr>
          <p:spPr bwMode="gray">
            <a:xfrm>
              <a:off x="5370064" y="3382252"/>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1D1D1A"/>
                  </a:solidFill>
                  <a:effectLst/>
                  <a:uLnTx/>
                  <a:uFillTx/>
                  <a:sym typeface="Huawei Sans" panose="020C0503030203020204" pitchFamily="34" charset="0"/>
                </a:rPr>
                <a:t>SM1/SM4</a:t>
              </a:r>
            </a:p>
          </p:txBody>
        </p:sp>
        <p:sp>
          <p:nvSpPr>
            <p:cNvPr id="84" name="圆角矩形 83"/>
            <p:cNvSpPr/>
            <p:nvPr/>
          </p:nvSpPr>
          <p:spPr bwMode="gray">
            <a:xfrm>
              <a:off x="6193024" y="2805819"/>
              <a:ext cx="2832104" cy="327273"/>
            </a:xfrm>
            <a:prstGeom prst="roundRect">
              <a:avLst>
                <a:gd name="adj" fmla="val 10343"/>
              </a:avLst>
            </a:prstGeom>
            <a:solidFill>
              <a:srgbClr val="1AABE2">
                <a:lumMod val="20000"/>
                <a:lumOff val="80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1D1D1A"/>
                  </a:solidFill>
                  <a:effectLst/>
                  <a:uLnTx/>
                  <a:uFillTx/>
                  <a:sym typeface="Huawei Sans" panose="020C0503030203020204" pitchFamily="34" charset="0"/>
                </a:rPr>
                <a:t>AH</a:t>
              </a:r>
            </a:p>
          </p:txBody>
        </p:sp>
        <p:sp>
          <p:nvSpPr>
            <p:cNvPr id="85" name="圆角矩形 84"/>
            <p:cNvSpPr/>
            <p:nvPr/>
          </p:nvSpPr>
          <p:spPr bwMode="gray">
            <a:xfrm>
              <a:off x="6193024" y="3382251"/>
              <a:ext cx="2832104" cy="327273"/>
            </a:xfrm>
            <a:prstGeom prst="roundRect">
              <a:avLst>
                <a:gd name="adj" fmla="val 10343"/>
              </a:avLst>
            </a:prstGeom>
            <a:pattFill prst="diagBrick">
              <a:fgClr>
                <a:sysClr val="window" lastClr="FFFFFF">
                  <a:lumMod val="95000"/>
                </a:sysClr>
              </a:fgClr>
              <a:bgClr>
                <a:sysClr val="window" lastClr="FFFFFF"/>
              </a:bgClr>
            </a:patt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lumMod val="75000"/>
                    </a:prstClr>
                  </a:solidFill>
                  <a:effectLst/>
                  <a:uLnTx/>
                  <a:uFillTx/>
                  <a:sym typeface="Huawei Sans" panose="020C0503030203020204" pitchFamily="34" charset="0"/>
                </a:rPr>
                <a:t>Not supported</a:t>
              </a:r>
            </a:p>
          </p:txBody>
        </p:sp>
        <p:sp>
          <p:nvSpPr>
            <p:cNvPr id="86" name="圆角矩形 85"/>
            <p:cNvSpPr/>
            <p:nvPr/>
          </p:nvSpPr>
          <p:spPr bwMode="gray">
            <a:xfrm>
              <a:off x="3175504" y="4007741"/>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MD5</a:t>
              </a:r>
            </a:p>
          </p:txBody>
        </p:sp>
        <p:sp>
          <p:nvSpPr>
            <p:cNvPr id="87" name="圆角矩形 86"/>
            <p:cNvSpPr/>
            <p:nvPr/>
          </p:nvSpPr>
          <p:spPr bwMode="gray">
            <a:xfrm>
              <a:off x="390702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SHA1</a:t>
              </a:r>
            </a:p>
          </p:txBody>
        </p:sp>
        <p:sp>
          <p:nvSpPr>
            <p:cNvPr id="88" name="圆角矩形 87"/>
            <p:cNvSpPr/>
            <p:nvPr/>
          </p:nvSpPr>
          <p:spPr bwMode="gray">
            <a:xfrm>
              <a:off x="463854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SHA2</a:t>
              </a:r>
            </a:p>
          </p:txBody>
        </p:sp>
        <p:sp>
          <p:nvSpPr>
            <p:cNvPr id="89" name="圆角矩形 88"/>
            <p:cNvSpPr/>
            <p:nvPr/>
          </p:nvSpPr>
          <p:spPr bwMode="gray">
            <a:xfrm>
              <a:off x="537006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SM3</a:t>
              </a:r>
            </a:p>
          </p:txBody>
        </p:sp>
        <p:sp>
          <p:nvSpPr>
            <p:cNvPr id="90" name="圆角矩形 89"/>
            <p:cNvSpPr/>
            <p:nvPr/>
          </p:nvSpPr>
          <p:spPr bwMode="gray">
            <a:xfrm>
              <a:off x="6193024" y="4007741"/>
              <a:ext cx="637544" cy="327273"/>
            </a:xfrm>
            <a:prstGeom prst="roundRect">
              <a:avLst>
                <a:gd name="adj" fmla="val 8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MD5</a:t>
              </a:r>
            </a:p>
          </p:txBody>
        </p:sp>
        <p:sp>
          <p:nvSpPr>
            <p:cNvPr id="91" name="圆角矩形 90"/>
            <p:cNvSpPr/>
            <p:nvPr/>
          </p:nvSpPr>
          <p:spPr bwMode="gray">
            <a:xfrm>
              <a:off x="692454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SHA1</a:t>
              </a:r>
            </a:p>
          </p:txBody>
        </p:sp>
        <p:sp>
          <p:nvSpPr>
            <p:cNvPr id="92" name="圆角矩形 91"/>
            <p:cNvSpPr/>
            <p:nvPr/>
          </p:nvSpPr>
          <p:spPr bwMode="gray">
            <a:xfrm>
              <a:off x="765606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SHA2</a:t>
              </a:r>
            </a:p>
          </p:txBody>
        </p:sp>
        <p:sp>
          <p:nvSpPr>
            <p:cNvPr id="93" name="圆角矩形 92"/>
            <p:cNvSpPr/>
            <p:nvPr/>
          </p:nvSpPr>
          <p:spPr bwMode="gray">
            <a:xfrm>
              <a:off x="8387584" y="4007741"/>
              <a:ext cx="637544" cy="327273"/>
            </a:xfrm>
            <a:prstGeom prst="roundRect">
              <a:avLst>
                <a:gd name="adj" fmla="val 743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1D1D1A"/>
                  </a:solidFill>
                  <a:effectLst/>
                  <a:uLnTx/>
                  <a:uFillTx/>
                  <a:sym typeface="Huawei Sans" panose="020C0503030203020204" pitchFamily="34" charset="0"/>
                </a:rPr>
                <a:t>SM3</a:t>
              </a:r>
            </a:p>
          </p:txBody>
        </p:sp>
        <p:sp>
          <p:nvSpPr>
            <p:cNvPr id="94" name="圆角矩形 93"/>
            <p:cNvSpPr/>
            <p:nvPr/>
          </p:nvSpPr>
          <p:spPr bwMode="gray">
            <a:xfrm>
              <a:off x="3175504" y="4529721"/>
              <a:ext cx="5849624" cy="435600"/>
            </a:xfrm>
            <a:prstGeom prst="roundRect">
              <a:avLst>
                <a:gd name="adj" fmla="val 10343"/>
              </a:avLst>
            </a:prstGeom>
            <a:solidFill>
              <a:srgbClr val="1AABE2">
                <a:lumMod val="20000"/>
                <a:lumOff val="80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1D1D1A"/>
                  </a:solidFill>
                  <a:effectLst/>
                  <a:uLnTx/>
                  <a:uFillTx/>
                  <a:sym typeface="Huawei Sans" panose="020C0503030203020204" pitchFamily="34" charset="0"/>
                </a:rPr>
                <a:t>IKE, including Internet Security Association and Key Management Protocol (ISAKMP) and </a:t>
              </a:r>
              <a:r>
                <a:rPr kumimoji="0" lang="en-US" sz="1400" b="0" i="0" u="none" strike="noStrike" kern="0" cap="none" spc="0" normalizeH="0" baseline="0" noProof="0" dirty="0" err="1">
                  <a:ln>
                    <a:noFill/>
                  </a:ln>
                  <a:solidFill>
                    <a:srgbClr val="1D1D1A"/>
                  </a:solidFill>
                  <a:effectLst/>
                  <a:uLnTx/>
                  <a:uFillTx/>
                  <a:sym typeface="Huawei Sans" panose="020C0503030203020204" pitchFamily="34" charset="0"/>
                </a:rPr>
                <a:t>Diffie</a:t>
              </a:r>
              <a:r>
                <a:rPr kumimoji="0" lang="en-US" sz="1400" b="0" i="0" u="none" strike="noStrike" kern="0" cap="none" spc="0" normalizeH="0" baseline="0" noProof="0" dirty="0">
                  <a:ln>
                    <a:noFill/>
                  </a:ln>
                  <a:solidFill>
                    <a:srgbClr val="1D1D1A"/>
                  </a:solidFill>
                  <a:effectLst/>
                  <a:uLnTx/>
                  <a:uFillTx/>
                  <a:sym typeface="Huawei Sans" panose="020C0503030203020204" pitchFamily="34" charset="0"/>
                </a:rPr>
                <a:t>-Hellman (DH)</a:t>
              </a:r>
            </a:p>
          </p:txBody>
        </p:sp>
      </p:grpSp>
      <p:sp>
        <p:nvSpPr>
          <p:cNvPr id="95" name="矩形 94"/>
          <p:cNvSpPr/>
          <p:nvPr/>
        </p:nvSpPr>
        <p:spPr bwMode="gray">
          <a:xfrm>
            <a:off x="2059710" y="2863938"/>
            <a:ext cx="8072582" cy="3026270"/>
          </a:xfrm>
          <a:prstGeom prst="rect">
            <a:avLst/>
          </a:prstGeom>
          <a:noFill/>
          <a:ln w="12700" cap="flat" cmpd="sng" algn="ctr">
            <a:solidFill>
              <a:sysClr val="window" lastClr="FFFFFF">
                <a:lumMod val="7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96" name="矩形 95"/>
          <p:cNvSpPr/>
          <p:nvPr/>
        </p:nvSpPr>
        <p:spPr bwMode="gray">
          <a:xfrm>
            <a:off x="4792401" y="2679272"/>
            <a:ext cx="2468946" cy="369332"/>
          </a:xfrm>
          <a:prstGeom prst="rect">
            <a:avLst/>
          </a:prstGeom>
          <a:solidFill>
            <a:sysClr val="window" lastClr="FFFFFF"/>
          </a:solidFill>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IPsec protocol system</a:t>
            </a:r>
          </a:p>
        </p:txBody>
      </p:sp>
    </p:spTree>
    <p:extLst>
      <p:ext uri="{BB962C8B-B14F-4D97-AF65-F5344CB8AC3E}">
        <p14:creationId xmlns:p14="http://schemas.microsoft.com/office/powerpoint/2010/main" val="3257144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lnSpc>
                <a:spcPct val="120000"/>
              </a:lnSpc>
              <a:buNone/>
            </a:pPr>
            <a:r>
              <a:rPr lang="en-US" sz="1800" dirty="0">
                <a:latin typeface="Huawei Sans" panose="020C0503030203020204" pitchFamily="34" charset="0"/>
              </a:rPr>
              <a:t>During the establishment of an IPsec tunnel, IPsec SAs must be negotiated. Generally, an IPsec SA is generated through IKE negotiation.</a:t>
            </a: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IPsec Principles</a:t>
            </a:r>
          </a:p>
        </p:txBody>
      </p:sp>
      <p:cxnSp>
        <p:nvCxnSpPr>
          <p:cNvPr id="4" name="Straight Arrow Connector 16"/>
          <p:cNvCxnSpPr/>
          <p:nvPr/>
        </p:nvCxnSpPr>
        <p:spPr bwMode="gray">
          <a:xfrm flipH="1">
            <a:off x="3071665" y="3609172"/>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cxnSp>
        <p:nvCxnSpPr>
          <p:cNvPr id="5" name="Straight Arrow Connector 42"/>
          <p:cNvCxnSpPr/>
          <p:nvPr/>
        </p:nvCxnSpPr>
        <p:spPr bwMode="gray">
          <a:xfrm flipH="1">
            <a:off x="3071664" y="4529696"/>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6" name="Text Box 26"/>
          <p:cNvSpPr txBox="1">
            <a:spLocks noChangeArrowheads="1"/>
          </p:cNvSpPr>
          <p:nvPr/>
        </p:nvSpPr>
        <p:spPr bwMode="gray">
          <a:xfrm>
            <a:off x="3813036" y="1932409"/>
            <a:ext cx="1266570" cy="307712"/>
          </a:xfrm>
          <a:prstGeom prst="rect">
            <a:avLst/>
          </a:prstGeom>
          <a:noFill/>
          <a:ln w="9525">
            <a:noFill/>
            <a:miter lim="800000"/>
            <a:headEnd/>
            <a:tailEnd/>
          </a:ln>
        </p:spPr>
        <p:txBody>
          <a:bodyPr wrap="square" lIns="91379" tIns="45688" rIns="91379" bIns="45688">
            <a:noAutofit/>
          </a:bodyPr>
          <a:lstStyle/>
          <a:p>
            <a:pPr algn="ctr" eaLnBrk="1" fontAlgn="ctr" hangingPunct="1"/>
            <a:r>
              <a:rPr kumimoji="1" lang="en-US" sz="1400" dirty="0">
                <a:latin typeface="Huawei Sans" panose="020C0503030203020204" pitchFamily="34" charset="0"/>
                <a:ea typeface="方正兰亭黑简体" panose="02000000000000000000" pitchFamily="2" charset="-122"/>
              </a:rPr>
              <a:t>IPsec peer A</a:t>
            </a:r>
          </a:p>
        </p:txBody>
      </p:sp>
      <p:pic>
        <p:nvPicPr>
          <p:cNvPr id="7" name="Picture 12" descr="E:\2016.01\1.12 扁平化图标\蓝色\AR-蓝色最新-40.png"/>
          <p:cNvPicPr>
            <a:picLocks noChangeAspect="1" noChangeArrowheads="1"/>
          </p:cNvPicPr>
          <p:nvPr/>
        </p:nvPicPr>
        <p:blipFill>
          <a:blip r:embed="rId3" cstate="print"/>
          <a:srcRect/>
          <a:stretch>
            <a:fillRect/>
          </a:stretch>
        </p:blipFill>
        <p:spPr bwMode="gray">
          <a:xfrm>
            <a:off x="4223853" y="2248933"/>
            <a:ext cx="540000" cy="441818"/>
          </a:xfrm>
          <a:prstGeom prst="rect">
            <a:avLst/>
          </a:prstGeom>
          <a:noFill/>
        </p:spPr>
      </p:pic>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7237380" y="2248933"/>
            <a:ext cx="540000" cy="441818"/>
          </a:xfrm>
          <a:prstGeom prst="rect">
            <a:avLst/>
          </a:prstGeom>
          <a:noFill/>
        </p:spPr>
      </p:pic>
      <p:cxnSp>
        <p:nvCxnSpPr>
          <p:cNvPr id="9" name="Straight Connector 9"/>
          <p:cNvCxnSpPr>
            <a:stCxn id="11" idx="3"/>
            <a:endCxn id="7" idx="1"/>
          </p:cNvCxnSpPr>
          <p:nvPr/>
        </p:nvCxnSpPr>
        <p:spPr bwMode="gray">
          <a:xfrm flipV="1">
            <a:off x="3520761" y="2469842"/>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0" name="Straight Connector 10"/>
          <p:cNvCxnSpPr>
            <a:stCxn id="8" idx="3"/>
            <a:endCxn id="12" idx="1"/>
          </p:cNvCxnSpPr>
          <p:nvPr/>
        </p:nvCxnSpPr>
        <p:spPr bwMode="gray">
          <a:xfrm flipV="1">
            <a:off x="7777380" y="2469351"/>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0761" y="2248933"/>
            <a:ext cx="540000" cy="442800"/>
          </a:xfrm>
          <a:prstGeom prst="rect">
            <a:avLst/>
          </a:prstGeom>
        </p:spPr>
      </p:pic>
      <p:pic>
        <p:nvPicPr>
          <p:cNvPr id="12"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55120" y="2247951"/>
            <a:ext cx="540000" cy="442800"/>
          </a:xfrm>
          <a:prstGeom prst="rect">
            <a:avLst/>
          </a:prstGeom>
        </p:spPr>
      </p:pic>
      <p:sp>
        <p:nvSpPr>
          <p:cNvPr id="13" name="Can 41"/>
          <p:cNvSpPr/>
          <p:nvPr/>
        </p:nvSpPr>
        <p:spPr bwMode="gray">
          <a:xfrm rot="5400000">
            <a:off x="5882257" y="1222732"/>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4"/>
          <p:cNvSpPr txBox="1"/>
          <p:nvPr/>
        </p:nvSpPr>
        <p:spPr bwMode="gray">
          <a:xfrm flipH="1">
            <a:off x="5443486" y="2320995"/>
            <a:ext cx="117206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IPsec tunnel</a:t>
            </a:r>
          </a:p>
        </p:txBody>
      </p:sp>
      <p:sp>
        <p:nvSpPr>
          <p:cNvPr id="15" name="Text Box 26"/>
          <p:cNvSpPr txBox="1">
            <a:spLocks noChangeArrowheads="1"/>
          </p:cNvSpPr>
          <p:nvPr/>
        </p:nvSpPr>
        <p:spPr bwMode="gray">
          <a:xfrm>
            <a:off x="6878904" y="1941553"/>
            <a:ext cx="1256952" cy="307712"/>
          </a:xfrm>
          <a:prstGeom prst="rect">
            <a:avLst/>
          </a:prstGeom>
          <a:noFill/>
          <a:ln w="9525">
            <a:noFill/>
            <a:miter lim="800000"/>
            <a:headEnd/>
            <a:tailEnd/>
          </a:ln>
        </p:spPr>
        <p:txBody>
          <a:bodyPr wrap="square" lIns="91379" tIns="45688" rIns="91379" bIns="45688">
            <a:noAutofit/>
          </a:bodyPr>
          <a:lstStyle/>
          <a:p>
            <a:pPr fontAlgn="ctr"/>
            <a:r>
              <a:rPr kumimoji="1" lang="en-US" sz="1400">
                <a:latin typeface="Huawei Sans" panose="020C0503030203020204" pitchFamily="34" charset="0"/>
                <a:ea typeface="方正兰亭黑简体" panose="02000000000000000000" pitchFamily="2" charset="-122"/>
              </a:rPr>
              <a:t>IPsec peer B</a:t>
            </a:r>
          </a:p>
        </p:txBody>
      </p:sp>
      <p:sp>
        <p:nvSpPr>
          <p:cNvPr id="16" name="Text Box 26"/>
          <p:cNvSpPr txBox="1">
            <a:spLocks noChangeArrowheads="1"/>
          </p:cNvSpPr>
          <p:nvPr/>
        </p:nvSpPr>
        <p:spPr bwMode="gray">
          <a:xfrm>
            <a:off x="3940769" y="2861025"/>
            <a:ext cx="803302" cy="1773285"/>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a:latin typeface="Huawei Sans" panose="020C0503030203020204" pitchFamily="34" charset="0"/>
              </a:rPr>
              <a:t>IKE module</a:t>
            </a:r>
          </a:p>
        </p:txBody>
      </p:sp>
      <p:sp>
        <p:nvSpPr>
          <p:cNvPr id="17" name="Text Box 26"/>
          <p:cNvSpPr txBox="1">
            <a:spLocks noChangeArrowheads="1"/>
          </p:cNvSpPr>
          <p:nvPr/>
        </p:nvSpPr>
        <p:spPr bwMode="gray">
          <a:xfrm>
            <a:off x="1689100" y="5327637"/>
            <a:ext cx="880878" cy="359500"/>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fontAlgn="ctr"/>
            <a:r>
              <a:rPr lang="en-US" sz="1400">
                <a:latin typeface="Huawei Sans" panose="020C0503030203020204" pitchFamily="34" charset="0"/>
              </a:rPr>
              <a:t>User data</a:t>
            </a:r>
          </a:p>
        </p:txBody>
      </p:sp>
      <p:sp>
        <p:nvSpPr>
          <p:cNvPr id="18" name="Text Box 26"/>
          <p:cNvSpPr txBox="1">
            <a:spLocks noChangeArrowheads="1"/>
          </p:cNvSpPr>
          <p:nvPr/>
        </p:nvSpPr>
        <p:spPr bwMode="gray">
          <a:xfrm>
            <a:off x="9336360" y="5343982"/>
            <a:ext cx="902688" cy="338483"/>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a:latin typeface="Huawei Sans" panose="020C0503030203020204" pitchFamily="34" charset="0"/>
              </a:rPr>
              <a:t>User data</a:t>
            </a:r>
          </a:p>
        </p:txBody>
      </p:sp>
      <p:sp>
        <p:nvSpPr>
          <p:cNvPr id="19" name="Text Box 26"/>
          <p:cNvSpPr txBox="1">
            <a:spLocks noChangeArrowheads="1"/>
          </p:cNvSpPr>
          <p:nvPr/>
        </p:nvSpPr>
        <p:spPr bwMode="gray">
          <a:xfrm>
            <a:off x="3191256" y="5327054"/>
            <a:ext cx="1640023" cy="372339"/>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Encryption and authentication module</a:t>
            </a:r>
          </a:p>
        </p:txBody>
      </p:sp>
      <p:sp>
        <p:nvSpPr>
          <p:cNvPr id="20" name="Left-Right Arrow 22"/>
          <p:cNvSpPr/>
          <p:nvPr/>
        </p:nvSpPr>
        <p:spPr bwMode="gray">
          <a:xfrm>
            <a:off x="4787820" y="2963323"/>
            <a:ext cx="2428147" cy="450249"/>
          </a:xfrm>
          <a:prstGeom prst="leftRightArrow">
            <a:avLst/>
          </a:prstGeom>
          <a:gradFill flip="none" rotWithShape="1">
            <a:gsLst>
              <a:gs pos="46000">
                <a:schemeClr val="accent1">
                  <a:lumMod val="5000"/>
                  <a:lumOff val="95000"/>
                  <a:alpha val="0"/>
                </a:schemeClr>
              </a:gs>
              <a:gs pos="0">
                <a:srgbClr val="F9F7E5"/>
              </a:gs>
              <a:gs pos="100000">
                <a:srgbClr val="FFF2CC"/>
              </a:gs>
            </a:gsLst>
            <a:lin ang="0" scaled="1"/>
            <a:tileRect/>
          </a:gradFill>
          <a:ln w="15875">
            <a:gradFill flip="none" rotWithShape="1">
              <a:gsLst>
                <a:gs pos="48000">
                  <a:schemeClr val="accent1">
                    <a:lumMod val="0"/>
                    <a:lumOff val="100000"/>
                    <a:alpha val="0"/>
                  </a:schemeClr>
                </a:gs>
                <a:gs pos="3000">
                  <a:srgbClr val="FFE8BE"/>
                </a:gs>
                <a:gs pos="100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rPr>
              <a:t>IKE SA negotiation</a:t>
            </a:r>
          </a:p>
        </p:txBody>
      </p:sp>
      <p:cxnSp>
        <p:nvCxnSpPr>
          <p:cNvPr id="22" name="Straight Arrow Connector 24"/>
          <p:cNvCxnSpPr>
            <a:stCxn id="17" idx="3"/>
            <a:endCxn id="19" idx="1"/>
          </p:cNvCxnSpPr>
          <p:nvPr/>
        </p:nvCxnSpPr>
        <p:spPr bwMode="gray">
          <a:xfrm>
            <a:off x="2569978" y="5507387"/>
            <a:ext cx="621278" cy="5837"/>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5"/>
          <p:cNvCxnSpPr>
            <a:stCxn id="25" idx="3"/>
            <a:endCxn id="18" idx="1"/>
          </p:cNvCxnSpPr>
          <p:nvPr/>
        </p:nvCxnSpPr>
        <p:spPr bwMode="gray">
          <a:xfrm>
            <a:off x="8867781" y="5513224"/>
            <a:ext cx="468579"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 Box 26"/>
          <p:cNvSpPr txBox="1">
            <a:spLocks noChangeArrowheads="1"/>
          </p:cNvSpPr>
          <p:nvPr/>
        </p:nvSpPr>
        <p:spPr bwMode="gray">
          <a:xfrm>
            <a:off x="7257160" y="2860219"/>
            <a:ext cx="803302" cy="1786655"/>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a:latin typeface="Huawei Sans" panose="020C0503030203020204" pitchFamily="34" charset="0"/>
              </a:rPr>
              <a:t>IKE module</a:t>
            </a:r>
          </a:p>
        </p:txBody>
      </p:sp>
      <p:sp>
        <p:nvSpPr>
          <p:cNvPr id="25" name="Text Box 26"/>
          <p:cNvSpPr txBox="1">
            <a:spLocks noChangeArrowheads="1"/>
          </p:cNvSpPr>
          <p:nvPr/>
        </p:nvSpPr>
        <p:spPr bwMode="gray">
          <a:xfrm>
            <a:off x="7211130" y="5327054"/>
            <a:ext cx="1656651" cy="372339"/>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Encryption and authentication module</a:t>
            </a:r>
          </a:p>
        </p:txBody>
      </p:sp>
      <p:cxnSp>
        <p:nvCxnSpPr>
          <p:cNvPr id="26" name="Straight Arrow Connector 28"/>
          <p:cNvCxnSpPr/>
          <p:nvPr/>
        </p:nvCxnSpPr>
        <p:spPr bwMode="gray">
          <a:xfrm flipV="1">
            <a:off x="5996445" y="3413572"/>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9"/>
          <p:cNvCxnSpPr/>
          <p:nvPr/>
        </p:nvCxnSpPr>
        <p:spPr bwMode="gray">
          <a:xfrm flipV="1">
            <a:off x="7658811" y="4696822"/>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ular Callout 30"/>
          <p:cNvSpPr/>
          <p:nvPr/>
        </p:nvSpPr>
        <p:spPr bwMode="gray">
          <a:xfrm>
            <a:off x="3406378" y="5767601"/>
            <a:ext cx="2174951" cy="574710"/>
          </a:xfrm>
          <a:prstGeom prst="wedgeRectCallout">
            <a:avLst>
              <a:gd name="adj1" fmla="val -21972"/>
              <a:gd name="adj2" fmla="val -750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Encrypts, decrypts, and authenticates interested flows based on the IPsec SA.</a:t>
            </a:r>
          </a:p>
        </p:txBody>
      </p:sp>
      <p:sp>
        <p:nvSpPr>
          <p:cNvPr id="30" name="TextBox 32"/>
          <p:cNvSpPr txBox="1"/>
          <p:nvPr/>
        </p:nvSpPr>
        <p:spPr bwMode="gray">
          <a:xfrm>
            <a:off x="7675207" y="4681085"/>
            <a:ext cx="1088760" cy="276999"/>
          </a:xfrm>
          <a:prstGeom prst="rect">
            <a:avLst/>
          </a:prstGeom>
          <a:noFill/>
        </p:spPr>
        <p:txBody>
          <a:bodyPr wrap="square" rtlCol="0">
            <a:noAutofit/>
          </a:bodyPr>
          <a:lstStyle/>
          <a:p>
            <a:pPr fontAlgn="ctr"/>
            <a:r>
              <a:rPr lang="en-US" sz="1200">
                <a:latin typeface="Huawei Sans" panose="020C0503030203020204" pitchFamily="34" charset="0"/>
              </a:rPr>
              <a:t>Unidirectional IPsec SA</a:t>
            </a:r>
          </a:p>
        </p:txBody>
      </p:sp>
      <p:sp>
        <p:nvSpPr>
          <p:cNvPr id="35" name="TextBox 38"/>
          <p:cNvSpPr txBox="1"/>
          <p:nvPr/>
        </p:nvSpPr>
        <p:spPr bwMode="gray">
          <a:xfrm>
            <a:off x="6383081" y="4005895"/>
            <a:ext cx="756938" cy="307777"/>
          </a:xfrm>
          <a:prstGeom prst="rect">
            <a:avLst/>
          </a:prstGeom>
          <a:noFill/>
        </p:spPr>
        <p:txBody>
          <a:bodyPr wrap="square" rtlCol="0">
            <a:noAutofit/>
          </a:bodyPr>
          <a:lstStyle/>
          <a:p>
            <a:pPr fontAlgn="ctr"/>
            <a:r>
              <a:rPr lang="en-US" sz="1400">
                <a:solidFill>
                  <a:schemeClr val="bg1"/>
                </a:solidFill>
                <a:latin typeface="Huawei Sans" panose="020C0503030203020204" pitchFamily="34" charset="0"/>
                <a:ea typeface="方正兰亭黑简体" panose="02000000000000000000" pitchFamily="2" charset="-122"/>
              </a:rPr>
              <a:t>SA negotiation</a:t>
            </a:r>
          </a:p>
        </p:txBody>
      </p:sp>
      <p:sp>
        <p:nvSpPr>
          <p:cNvPr id="36" name="Rectangular Callout 40"/>
          <p:cNvSpPr/>
          <p:nvPr/>
        </p:nvSpPr>
        <p:spPr bwMode="gray">
          <a:xfrm>
            <a:off x="5011254" y="4402217"/>
            <a:ext cx="1999145" cy="514898"/>
          </a:xfrm>
          <a:prstGeom prst="wedgeRectCallout">
            <a:avLst>
              <a:gd name="adj1" fmla="val 20053"/>
              <a:gd name="adj2" fmla="val -930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rPr>
              <a:t>IKE SA</a:t>
            </a:r>
            <a:r>
              <a:rPr lang="en-US" sz="1100" dirty="0">
                <a:solidFill>
                  <a:schemeClr val="tx1"/>
                </a:solidFill>
                <a:latin typeface="Huawei Sans" panose="020C0503030203020204" pitchFamily="34" charset="0"/>
                <a:ea typeface="方正兰亭黑简体" panose="02000000000000000000" pitchFamily="2" charset="-122"/>
              </a:rPr>
              <a:t>-based encryption</a:t>
            </a:r>
          </a:p>
          <a:p>
            <a:pPr algn="ctr" fontAlgn="ctr"/>
            <a:r>
              <a:rPr lang="en-US" sz="1100" dirty="0">
                <a:solidFill>
                  <a:schemeClr val="tx1"/>
                </a:solidFill>
                <a:latin typeface="Huawei Sans" panose="020C0503030203020204" pitchFamily="34" charset="0"/>
                <a:ea typeface="方正兰亭黑简体" panose="02000000000000000000" pitchFamily="2" charset="-122"/>
              </a:rPr>
              <a:t>Packets in the </a:t>
            </a:r>
            <a:r>
              <a:rPr lang="en-US" sz="1100" b="1" dirty="0">
                <a:solidFill>
                  <a:schemeClr val="tx1"/>
                </a:solidFill>
                <a:latin typeface="Huawei Sans" panose="020C0503030203020204" pitchFamily="34" charset="0"/>
                <a:ea typeface="方正兰亭黑简体" panose="02000000000000000000" pitchFamily="2" charset="-122"/>
              </a:rPr>
              <a:t>IPsec SA </a:t>
            </a:r>
            <a:r>
              <a:rPr lang="en-US" sz="1100" dirty="0">
                <a:solidFill>
                  <a:schemeClr val="tx1"/>
                </a:solidFill>
                <a:latin typeface="Huawei Sans" panose="020C0503030203020204" pitchFamily="34" charset="0"/>
                <a:ea typeface="方正兰亭黑简体" panose="02000000000000000000" pitchFamily="2" charset="-122"/>
              </a:rPr>
              <a:t>negotiation phase</a:t>
            </a:r>
          </a:p>
        </p:txBody>
      </p:sp>
      <p:sp>
        <p:nvSpPr>
          <p:cNvPr id="37" name="TextBox 43"/>
          <p:cNvSpPr txBox="1"/>
          <p:nvPr/>
        </p:nvSpPr>
        <p:spPr bwMode="gray">
          <a:xfrm>
            <a:off x="2633282" y="3071109"/>
            <a:ext cx="1330814"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rPr>
              <a:t>IKE negotiation phase 1</a:t>
            </a:r>
          </a:p>
        </p:txBody>
      </p:sp>
      <p:sp>
        <p:nvSpPr>
          <p:cNvPr id="38" name="TextBox 44"/>
          <p:cNvSpPr txBox="1"/>
          <p:nvPr/>
        </p:nvSpPr>
        <p:spPr bwMode="gray">
          <a:xfrm>
            <a:off x="2633282" y="3957755"/>
            <a:ext cx="1330814" cy="276999"/>
          </a:xfrm>
          <a:prstGeom prst="rect">
            <a:avLst/>
          </a:prstGeom>
          <a:noFill/>
        </p:spPr>
        <p:txBody>
          <a:bodyPr wrap="square" rtlCol="0">
            <a:noAutofit/>
          </a:bodyPr>
          <a:lstStyle/>
          <a:p>
            <a:pPr algn="ctr" fontAlgn="ctr"/>
            <a:r>
              <a:rPr lang="en-US" sz="1200">
                <a:latin typeface="Huawei Sans" panose="020C0503030203020204" pitchFamily="34" charset="0"/>
                <a:ea typeface="方正兰亭黑简体" panose="02000000000000000000" pitchFamily="2" charset="-122"/>
              </a:rPr>
              <a:t>IKE negotiation phase 2</a:t>
            </a:r>
          </a:p>
        </p:txBody>
      </p:sp>
      <p:cxnSp>
        <p:nvCxnSpPr>
          <p:cNvPr id="39" name="Straight Arrow Connector 46"/>
          <p:cNvCxnSpPr/>
          <p:nvPr/>
        </p:nvCxnSpPr>
        <p:spPr bwMode="gray">
          <a:xfrm flipV="1">
            <a:off x="4394367" y="4706621"/>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47"/>
          <p:cNvSpPr txBox="1"/>
          <p:nvPr/>
        </p:nvSpPr>
        <p:spPr bwMode="gray">
          <a:xfrm>
            <a:off x="3379706" y="4652585"/>
            <a:ext cx="1088760" cy="276999"/>
          </a:xfrm>
          <a:prstGeom prst="rect">
            <a:avLst/>
          </a:prstGeom>
          <a:noFill/>
        </p:spPr>
        <p:txBody>
          <a:bodyPr wrap="square" rtlCol="0">
            <a:noAutofit/>
          </a:bodyPr>
          <a:lstStyle/>
          <a:p>
            <a:pPr fontAlgn="ctr"/>
            <a:r>
              <a:rPr lang="en-US" sz="1200" dirty="0">
                <a:latin typeface="Huawei Sans" panose="020C0503030203020204" pitchFamily="34" charset="0"/>
              </a:rPr>
              <a:t>Unidirectional IPsec SA</a:t>
            </a:r>
          </a:p>
        </p:txBody>
      </p:sp>
      <p:sp>
        <p:nvSpPr>
          <p:cNvPr id="47" name="Left-Right Arrow 22"/>
          <p:cNvSpPr/>
          <p:nvPr/>
        </p:nvSpPr>
        <p:spPr bwMode="gray">
          <a:xfrm>
            <a:off x="4779126" y="3854499"/>
            <a:ext cx="2428147" cy="450249"/>
          </a:xfrm>
          <a:prstGeom prst="leftRightArrow">
            <a:avLst/>
          </a:prstGeom>
          <a:gradFill flip="none" rotWithShape="1">
            <a:gsLst>
              <a:gs pos="46000">
                <a:schemeClr val="accent1">
                  <a:lumMod val="5000"/>
                  <a:lumOff val="95000"/>
                  <a:alpha val="0"/>
                </a:schemeClr>
              </a:gs>
              <a:gs pos="0">
                <a:srgbClr val="F9F7E5"/>
              </a:gs>
              <a:gs pos="100000">
                <a:srgbClr val="FFF2CC"/>
              </a:gs>
            </a:gsLst>
            <a:lin ang="0" scaled="1"/>
            <a:tileRect/>
          </a:gradFill>
          <a:ln w="15875">
            <a:gradFill flip="none" rotWithShape="1">
              <a:gsLst>
                <a:gs pos="48000">
                  <a:schemeClr val="accent1">
                    <a:lumMod val="0"/>
                    <a:lumOff val="100000"/>
                    <a:alpha val="0"/>
                  </a:schemeClr>
                </a:gs>
                <a:gs pos="3000">
                  <a:srgbClr val="FFE8BE"/>
                </a:gs>
                <a:gs pos="100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rPr>
              <a:t>IPsec SA negotiation</a:t>
            </a:r>
          </a:p>
        </p:txBody>
      </p:sp>
      <p:sp>
        <p:nvSpPr>
          <p:cNvPr id="48" name="Left-Right Arrow 22"/>
          <p:cNvSpPr/>
          <p:nvPr/>
        </p:nvSpPr>
        <p:spPr bwMode="gray">
          <a:xfrm>
            <a:off x="4815445" y="5274785"/>
            <a:ext cx="2428147" cy="450249"/>
          </a:xfrm>
          <a:prstGeom prst="leftRightArrow">
            <a:avLst/>
          </a:prstGeom>
          <a:gradFill flip="none" rotWithShape="1">
            <a:gsLst>
              <a:gs pos="46000">
                <a:schemeClr val="accent1">
                  <a:lumMod val="5000"/>
                  <a:lumOff val="95000"/>
                  <a:alpha val="0"/>
                </a:schemeClr>
              </a:gs>
              <a:gs pos="0">
                <a:srgbClr val="F9F7E5"/>
              </a:gs>
              <a:gs pos="100000">
                <a:srgbClr val="FFF2CC"/>
              </a:gs>
            </a:gsLst>
            <a:lin ang="0" scaled="1"/>
            <a:tileRect/>
          </a:gradFill>
          <a:ln w="15875">
            <a:gradFill flip="none" rotWithShape="1">
              <a:gsLst>
                <a:gs pos="48000">
                  <a:schemeClr val="accent1">
                    <a:lumMod val="0"/>
                    <a:lumOff val="100000"/>
                    <a:alpha val="0"/>
                  </a:schemeClr>
                </a:gs>
                <a:gs pos="3000">
                  <a:srgbClr val="FFE8BE"/>
                </a:gs>
                <a:gs pos="100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rPr>
              <a:t>Encrypted data transmission</a:t>
            </a:r>
          </a:p>
        </p:txBody>
      </p:sp>
      <p:sp>
        <p:nvSpPr>
          <p:cNvPr id="49" name="Oval 4"/>
          <p:cNvSpPr>
            <a:spLocks noChangeAspect="1"/>
          </p:cNvSpPr>
          <p:nvPr/>
        </p:nvSpPr>
        <p:spPr bwMode="gray">
          <a:xfrm>
            <a:off x="4926996" y="30229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0" name="Oval 4"/>
          <p:cNvSpPr>
            <a:spLocks noChangeAspect="1"/>
          </p:cNvSpPr>
          <p:nvPr/>
        </p:nvSpPr>
        <p:spPr bwMode="gray">
          <a:xfrm>
            <a:off x="4926996" y="394803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1" name="Oval 4"/>
          <p:cNvSpPr>
            <a:spLocks noChangeAspect="1"/>
          </p:cNvSpPr>
          <p:nvPr/>
        </p:nvSpPr>
        <p:spPr bwMode="gray">
          <a:xfrm>
            <a:off x="5009292" y="538138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2" name="五边形 51"/>
          <p:cNvSpPr/>
          <p:nvPr/>
        </p:nvSpPr>
        <p:spPr bwMode="gray">
          <a:xfrm>
            <a:off x="8658279" y="120425"/>
            <a:ext cx="875320" cy="25736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IPsec</a:t>
            </a:r>
          </a:p>
        </p:txBody>
      </p:sp>
      <p:sp>
        <p:nvSpPr>
          <p:cNvPr id="53" name="燕尾形 52"/>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54" name="燕尾形 53"/>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55" name="燕尾形 54"/>
          <p:cNvSpPr/>
          <p:nvPr/>
        </p:nvSpPr>
        <p:spPr bwMode="gray">
          <a:xfrm>
            <a:off x="9437927"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Tree>
    <p:extLst>
      <p:ext uri="{BB962C8B-B14F-4D97-AF65-F5344CB8AC3E}">
        <p14:creationId xmlns:p14="http://schemas.microsoft.com/office/powerpoint/2010/main" val="2463083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marL="0" indent="0" algn="l">
              <a:buNone/>
            </a:pPr>
            <a:r>
              <a:rPr lang="en-US" sz="1800" dirty="0">
                <a:latin typeface="Huawei Sans" panose="020C0503030203020204" pitchFamily="34" charset="0"/>
              </a:rPr>
              <a:t>GRE is a Layer 3 VPN encapsulation technology. GRE encapsulates packets of certain network layer protocols, such as Internetwork Packet Exchange (IPX), IPv4, and IPv6, so that the encapsulated packets can be transmitted over another network, for example, an IPv4 network. This solves the problem of packet transmission over heterogeneous networks.</a:t>
            </a:r>
          </a:p>
        </p:txBody>
      </p:sp>
      <p:sp>
        <p:nvSpPr>
          <p:cNvPr id="4" name="标题 3"/>
          <p:cNvSpPr>
            <a:spLocks noGrp="1"/>
          </p:cNvSpPr>
          <p:nvPr>
            <p:ph type="title"/>
          </p:nvPr>
        </p:nvSpPr>
        <p:spPr bwMode="gray"/>
        <p:txBody>
          <a:bodyPr wrap="square">
            <a:noAutofit/>
          </a:bodyPr>
          <a:lstStyle/>
          <a:p>
            <a:r>
              <a:rPr lang="en-US">
                <a:latin typeface="Huawei Sans" panose="020C0503030203020204" pitchFamily="34" charset="0"/>
              </a:rPr>
              <a:t>GRE Overview</a:t>
            </a:r>
          </a:p>
        </p:txBody>
      </p:sp>
      <p:sp>
        <p:nvSpPr>
          <p:cNvPr id="39" name="五边形 38"/>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41" name="燕尾形 40"/>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42" name="燕尾形 41"/>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45" name="燕尾形 44"/>
          <p:cNvSpPr/>
          <p:nvPr/>
        </p:nvSpPr>
        <p:spPr bwMode="gray">
          <a:xfrm>
            <a:off x="9437927"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GRE</a:t>
            </a:r>
          </a:p>
        </p:txBody>
      </p:sp>
      <p:sp>
        <p:nvSpPr>
          <p:cNvPr id="102" name="Freeform 159"/>
          <p:cNvSpPr/>
          <p:nvPr/>
        </p:nvSpPr>
        <p:spPr bwMode="gray">
          <a:xfrm flipH="1">
            <a:off x="4961244" y="4067892"/>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a:ea typeface="方正兰亭黑简体"/>
                <a:cs typeface="+mn-cs"/>
              </a:rPr>
              <a:t>Internet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a:ea typeface="方正兰亭黑简体"/>
                <a:cs typeface="+mn-cs"/>
              </a:rPr>
              <a:t>IPv4 network</a:t>
            </a:r>
          </a:p>
        </p:txBody>
      </p:sp>
      <p:cxnSp>
        <p:nvCxnSpPr>
          <p:cNvPr id="103" name="直接连接符 102"/>
          <p:cNvCxnSpPr/>
          <p:nvPr/>
        </p:nvCxnSpPr>
        <p:spPr bwMode="gray">
          <a:xfrm>
            <a:off x="8570329" y="4603992"/>
            <a:ext cx="0" cy="0"/>
          </a:xfrm>
          <a:prstGeom prst="line">
            <a:avLst/>
          </a:prstGeom>
          <a:solidFill>
            <a:srgbClr val="1AABE2"/>
          </a:solidFill>
          <a:ln w="9525" cap="flat" cmpd="sng" algn="ctr">
            <a:solidFill>
              <a:sysClr val="windowText" lastClr="000000"/>
            </a:solidFill>
            <a:prstDash val="solid"/>
            <a:round/>
            <a:headEnd type="none" w="med" len="med"/>
            <a:tailEnd type="none" w="med" len="med"/>
          </a:ln>
          <a:effectLst/>
        </p:spPr>
      </p:cxnSp>
      <p:sp>
        <p:nvSpPr>
          <p:cNvPr id="104" name="Text Box 26"/>
          <p:cNvSpPr txBox="1">
            <a:spLocks noChangeArrowheads="1"/>
          </p:cNvSpPr>
          <p:nvPr/>
        </p:nvSpPr>
        <p:spPr bwMode="gray">
          <a:xfrm>
            <a:off x="2994688" y="4782829"/>
            <a:ext cx="1294488" cy="307712"/>
          </a:xfrm>
          <a:prstGeom prst="rect">
            <a:avLst/>
          </a:prstGeom>
          <a:noFill/>
          <a:ln w="9525">
            <a:noFill/>
            <a:miter lim="800000"/>
            <a:headEnd/>
            <a:tailEnd/>
          </a:ln>
        </p:spPr>
        <p:txBody>
          <a:bodyPr wrap="square" lIns="91379" tIns="45688" rIns="91379" bIns="45688">
            <a:no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1" lang="en-US" sz="1200" b="0" i="0" u="none" strike="noStrike" kern="0" cap="none" spc="0" normalizeH="0" baseline="0" noProof="0" dirty="0">
                <a:ln>
                  <a:noFill/>
                </a:ln>
                <a:solidFill>
                  <a:prstClr val="black"/>
                </a:solidFill>
                <a:effectLst/>
                <a:uLnTx/>
                <a:uFillTx/>
              </a:rPr>
              <a:t>Enterprise egress</a:t>
            </a:r>
          </a:p>
        </p:txBody>
      </p:sp>
      <p:sp>
        <p:nvSpPr>
          <p:cNvPr id="105" name="Right Arrow 16"/>
          <p:cNvSpPr/>
          <p:nvPr/>
        </p:nvSpPr>
        <p:spPr bwMode="gray">
          <a:xfrm>
            <a:off x="5411625" y="4420381"/>
            <a:ext cx="705490" cy="733663"/>
          </a:xfrm>
          <a:prstGeom prst="rightArrow">
            <a:avLst/>
          </a:prstGeom>
        </p:spPr>
        <p:txBody>
          <a:bodyPr wrap="square" rtlCol="0" anchor="ctr">
            <a:noAutofit/>
          </a:bodyPr>
          <a:lstStyle/>
          <a:p>
            <a:pPr marL="342900" indent="-342900" algn="ctr">
              <a:buFont typeface="+mj-lt"/>
              <a:buAutoNum type="arabicPeriod"/>
            </a:pPr>
            <a:endParaRPr lang="zh-CN" altLang="en-US">
              <a:solidFill>
                <a:prstClr val="black"/>
              </a:solidFill>
              <a:cs typeface="Courier New" panose="02070309020205020404" pitchFamily="49" charset="0"/>
            </a:endParaRPr>
          </a:p>
        </p:txBody>
      </p:sp>
      <p:sp>
        <p:nvSpPr>
          <p:cNvPr id="106" name="Freeform 159"/>
          <p:cNvSpPr/>
          <p:nvPr/>
        </p:nvSpPr>
        <p:spPr bwMode="gray">
          <a:xfrm flipH="1">
            <a:off x="8330864" y="408176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a:ea typeface="方正兰亭黑简体"/>
                <a:cs typeface="+mn-cs"/>
              </a:rPr>
              <a:t>IPv6 network</a:t>
            </a:r>
          </a:p>
        </p:txBody>
      </p:sp>
      <p:sp>
        <p:nvSpPr>
          <p:cNvPr id="107" name="Freeform 159"/>
          <p:cNvSpPr/>
          <p:nvPr/>
        </p:nvSpPr>
        <p:spPr bwMode="gray">
          <a:xfrm flipH="1">
            <a:off x="2063552" y="408176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a:ea typeface="方正兰亭黑简体"/>
                <a:cs typeface="+mn-cs"/>
              </a:rPr>
              <a:t>IPv6 network</a:t>
            </a:r>
          </a:p>
        </p:txBody>
      </p:sp>
      <p:pic>
        <p:nvPicPr>
          <p:cNvPr id="108" name="Picture 12" descr="E:\2016.01\1.12 扁平化图标\蓝色\AR-蓝色最新-40.png"/>
          <p:cNvPicPr>
            <a:picLocks noChangeAspect="1" noChangeArrowheads="1"/>
          </p:cNvPicPr>
          <p:nvPr/>
        </p:nvPicPr>
        <p:blipFill>
          <a:blip r:embed="rId3" cstate="print"/>
          <a:srcRect/>
          <a:stretch>
            <a:fillRect/>
          </a:stretch>
        </p:blipFill>
        <p:spPr bwMode="gray">
          <a:xfrm>
            <a:off x="3336540" y="4357771"/>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gray">
          <a:xfrm>
            <a:off x="7932324" y="4357771"/>
            <a:ext cx="540000" cy="441818"/>
          </a:xfrm>
          <a:prstGeom prst="rect">
            <a:avLst/>
          </a:prstGeom>
          <a:noFill/>
        </p:spPr>
      </p:pic>
      <p:cxnSp>
        <p:nvCxnSpPr>
          <p:cNvPr id="110" name="Straight Connector 36"/>
          <p:cNvCxnSpPr>
            <a:stCxn id="108" idx="3"/>
          </p:cNvCxnSpPr>
          <p:nvPr/>
        </p:nvCxnSpPr>
        <p:spPr bwMode="gray">
          <a:xfrm>
            <a:off x="3876540" y="4578680"/>
            <a:ext cx="339264" cy="0"/>
          </a:xfrm>
          <a:prstGeom prst="line">
            <a:avLst/>
          </a:prstGeom>
          <a:solidFill>
            <a:srgbClr val="1AABE2"/>
          </a:solidFill>
          <a:ln w="19050" cap="flat" cmpd="sng" algn="ctr">
            <a:solidFill>
              <a:srgbClr val="007AC7"/>
            </a:solidFill>
            <a:prstDash val="solid"/>
            <a:round/>
            <a:headEnd type="none" w="med" len="med"/>
            <a:tailEnd type="none" w="med" len="med"/>
          </a:ln>
          <a:effectLst/>
        </p:spPr>
      </p:cxnSp>
      <p:cxnSp>
        <p:nvCxnSpPr>
          <p:cNvPr id="111" name="Straight Connector 39"/>
          <p:cNvCxnSpPr>
            <a:endCxn id="109" idx="1"/>
          </p:cNvCxnSpPr>
          <p:nvPr/>
        </p:nvCxnSpPr>
        <p:spPr bwMode="gray">
          <a:xfrm>
            <a:off x="7593060" y="4578680"/>
            <a:ext cx="339264" cy="0"/>
          </a:xfrm>
          <a:prstGeom prst="line">
            <a:avLst/>
          </a:prstGeom>
          <a:solidFill>
            <a:srgbClr val="1AABE2"/>
          </a:solidFill>
          <a:ln w="19050" cap="flat" cmpd="sng" algn="ctr">
            <a:solidFill>
              <a:srgbClr val="007AC7"/>
            </a:solidFill>
            <a:prstDash val="solid"/>
            <a:round/>
            <a:headEnd type="none" w="med" len="med"/>
            <a:tailEnd type="none" w="med" len="med"/>
          </a:ln>
          <a:effectLst/>
        </p:spPr>
      </p:cxnSp>
      <p:sp>
        <p:nvSpPr>
          <p:cNvPr id="112" name="Text Box 26"/>
          <p:cNvSpPr txBox="1">
            <a:spLocks noChangeArrowheads="1"/>
          </p:cNvSpPr>
          <p:nvPr/>
        </p:nvSpPr>
        <p:spPr bwMode="gray">
          <a:xfrm>
            <a:off x="7598535" y="4804103"/>
            <a:ext cx="1294488" cy="307712"/>
          </a:xfrm>
          <a:prstGeom prst="rect">
            <a:avLst/>
          </a:prstGeom>
          <a:noFill/>
          <a:ln w="9525">
            <a:noFill/>
            <a:miter lim="800000"/>
            <a:headEnd/>
            <a:tailEnd/>
          </a:ln>
        </p:spPr>
        <p:txBody>
          <a:bodyPr wrap="square" lIns="91379" tIns="45688" rIns="91379" bIns="45688">
            <a:no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1" lang="en-US" sz="1200" b="0" i="0" u="none" strike="noStrike" kern="0" cap="none" spc="0" normalizeH="0" baseline="0" noProof="0" dirty="0">
                <a:ln>
                  <a:noFill/>
                </a:ln>
                <a:solidFill>
                  <a:prstClr val="black"/>
                </a:solidFill>
                <a:effectLst/>
                <a:uLnTx/>
                <a:uFillTx/>
              </a:rPr>
              <a:t>Enterprise egress</a:t>
            </a:r>
          </a:p>
        </p:txBody>
      </p:sp>
      <p:pic>
        <p:nvPicPr>
          <p:cNvPr id="11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00359" y="3899472"/>
            <a:ext cx="540000" cy="442800"/>
          </a:xfrm>
          <a:prstGeom prst="rect">
            <a:avLst/>
          </a:prstGeom>
        </p:spPr>
      </p:pic>
      <p:pic>
        <p:nvPicPr>
          <p:cNvPr id="114"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92404" y="3899472"/>
            <a:ext cx="540000" cy="442800"/>
          </a:xfrm>
          <a:prstGeom prst="rect">
            <a:avLst/>
          </a:prstGeom>
        </p:spPr>
      </p:pic>
      <p:cxnSp>
        <p:nvCxnSpPr>
          <p:cNvPr id="115" name="Straight Connector 15"/>
          <p:cNvCxnSpPr>
            <a:endCxn id="117" idx="1"/>
          </p:cNvCxnSpPr>
          <p:nvPr/>
        </p:nvCxnSpPr>
        <p:spPr bwMode="gray">
          <a:xfrm>
            <a:off x="3877895" y="4770767"/>
            <a:ext cx="863429" cy="687429"/>
          </a:xfrm>
          <a:prstGeom prst="line">
            <a:avLst/>
          </a:prstGeom>
          <a:noFill/>
          <a:ln w="12700" cap="flat" cmpd="sng" algn="ctr">
            <a:solidFill>
              <a:sysClr val="windowText" lastClr="000000"/>
            </a:solidFill>
            <a:prstDash val="dash"/>
            <a:miter lim="800000"/>
          </a:ln>
          <a:effectLst/>
        </p:spPr>
      </p:cxnSp>
      <p:cxnSp>
        <p:nvCxnSpPr>
          <p:cNvPr id="116" name="Straight Connector 59"/>
          <p:cNvCxnSpPr>
            <a:endCxn id="117" idx="3"/>
          </p:cNvCxnSpPr>
          <p:nvPr/>
        </p:nvCxnSpPr>
        <p:spPr bwMode="gray">
          <a:xfrm flipH="1">
            <a:off x="7048437" y="4805158"/>
            <a:ext cx="809754" cy="653038"/>
          </a:xfrm>
          <a:prstGeom prst="line">
            <a:avLst/>
          </a:prstGeom>
          <a:noFill/>
          <a:ln w="12700" cap="flat" cmpd="sng" algn="ctr">
            <a:solidFill>
              <a:sysClr val="windowText" lastClr="000000"/>
            </a:solidFill>
            <a:prstDash val="dash"/>
            <a:miter lim="800000"/>
          </a:ln>
          <a:effectLst/>
        </p:spPr>
      </p:cxnSp>
      <p:sp>
        <p:nvSpPr>
          <p:cNvPr id="117" name="Rectangle 28"/>
          <p:cNvSpPr/>
          <p:nvPr/>
        </p:nvSpPr>
        <p:spPr bwMode="gray">
          <a:xfrm>
            <a:off x="4741324" y="5242432"/>
            <a:ext cx="2307113" cy="431527"/>
          </a:xfrm>
          <a:prstGeom prst="rect">
            <a:avLst/>
          </a:prstGeom>
          <a:noFill/>
          <a:ln w="12700" cap="flat" cmpd="sng" algn="ctr">
            <a:solidFill>
              <a:srgbClr val="8BC9A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a:ea typeface="方正兰亭黑简体"/>
                <a:cs typeface="+mn-cs"/>
              </a:rPr>
              <a:t>Data re-encapsulated or re-</a:t>
            </a:r>
            <a:r>
              <a:rPr kumimoji="0" lang="en-US" sz="1400" b="0" i="0" u="none" strike="noStrike" kern="0" cap="none" spc="0" normalizeH="0" baseline="0" noProof="0" dirty="0" err="1">
                <a:ln>
                  <a:noFill/>
                </a:ln>
                <a:solidFill>
                  <a:prstClr val="black"/>
                </a:solidFill>
                <a:effectLst/>
                <a:uLnTx/>
                <a:uFillTx/>
                <a:latin typeface="Huawei Sans"/>
                <a:ea typeface="方正兰亭黑简体"/>
                <a:cs typeface="+mn-cs"/>
              </a:rPr>
              <a:t>decapsulated</a:t>
            </a:r>
            <a:endParaRPr kumimoji="0" lang="en-US" sz="1400" b="0" i="0" u="none" strike="noStrike" kern="0" cap="none" spc="0" normalizeH="0" baseline="0" noProof="0" dirty="0">
              <a:ln>
                <a:noFill/>
              </a:ln>
              <a:solidFill>
                <a:prstClr val="black"/>
              </a:solidFill>
              <a:effectLst/>
              <a:uLnTx/>
              <a:uFillTx/>
              <a:latin typeface="Huawei Sans"/>
              <a:ea typeface="方正兰亭黑简体"/>
              <a:cs typeface="+mn-cs"/>
            </a:endParaRPr>
          </a:p>
        </p:txBody>
      </p:sp>
      <p:sp>
        <p:nvSpPr>
          <p:cNvPr id="118" name="Can 41"/>
          <p:cNvSpPr/>
          <p:nvPr/>
        </p:nvSpPr>
        <p:spPr bwMode="gray">
          <a:xfrm rot="5400000">
            <a:off x="5764035" y="2646579"/>
            <a:ext cx="236717" cy="3843511"/>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19" name="Rectangular Callout 66"/>
          <p:cNvSpPr/>
          <p:nvPr/>
        </p:nvSpPr>
        <p:spPr bwMode="gray">
          <a:xfrm>
            <a:off x="4040050" y="3825545"/>
            <a:ext cx="1145501" cy="388952"/>
          </a:xfrm>
          <a:prstGeom prst="wedgeRectCallout">
            <a:avLst>
              <a:gd name="adj1" fmla="val -23272"/>
              <a:gd name="adj2" fmla="val 106728"/>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300038" marR="0" lvl="0" indent="-300038" algn="ctr" defTabSz="801688" eaLnBrk="1" fontAlgn="auto" latinLnBrk="0" hangingPunct="1">
              <a:lnSpc>
                <a:spcPct val="100000"/>
              </a:lnSpc>
              <a:spcBef>
                <a:spcPct val="5000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latin typeface="Huawei Sans"/>
                <a:ea typeface="方正兰亭黑简体"/>
                <a:cs typeface="+mn-cs"/>
              </a:rPr>
              <a:t>GRE tunnel</a:t>
            </a:r>
          </a:p>
        </p:txBody>
      </p:sp>
      <p:cxnSp>
        <p:nvCxnSpPr>
          <p:cNvPr id="120" name="Straight Arrow Connector 11"/>
          <p:cNvCxnSpPr>
            <a:cxnSpLocks/>
            <a:stCxn id="108" idx="3"/>
            <a:endCxn id="109" idx="1"/>
          </p:cNvCxnSpPr>
          <p:nvPr/>
        </p:nvCxnSpPr>
        <p:spPr bwMode="gray">
          <a:xfrm>
            <a:off x="3876540" y="4578680"/>
            <a:ext cx="4055784" cy="0"/>
          </a:xfrm>
          <a:prstGeom prst="straightConnector1">
            <a:avLst/>
          </a:prstGeom>
          <a:noFill/>
          <a:ln w="28575" cap="flat" cmpd="sng" algn="ctr">
            <a:solidFill>
              <a:srgbClr val="8BC9A0"/>
            </a:solidFill>
            <a:prstDash val="dash"/>
            <a:miter lim="800000"/>
            <a:tailEnd type="triangle"/>
          </a:ln>
          <a:effectLst/>
        </p:spPr>
      </p:cxnSp>
      <p:cxnSp>
        <p:nvCxnSpPr>
          <p:cNvPr id="121" name="直接箭头连接符 120"/>
          <p:cNvCxnSpPr/>
          <p:nvPr/>
        </p:nvCxnSpPr>
        <p:spPr bwMode="gray">
          <a:xfrm>
            <a:off x="9601200" y="5791200"/>
            <a:ext cx="704850" cy="0"/>
          </a:xfrm>
          <a:prstGeom prst="straightConnector1">
            <a:avLst/>
          </a:prstGeom>
          <a:noFill/>
          <a:ln w="28575" cap="flat" cmpd="sng" algn="ctr">
            <a:solidFill>
              <a:srgbClr val="EC7061"/>
            </a:solidFill>
            <a:prstDash val="solid"/>
            <a:miter lim="800000"/>
            <a:headEnd type="none" w="med" len="med"/>
            <a:tailEnd type="triangle" w="med" len="med"/>
          </a:ln>
          <a:effectLst/>
        </p:spPr>
      </p:cxnSp>
      <p:cxnSp>
        <p:nvCxnSpPr>
          <p:cNvPr id="122" name="直接箭头连接符 121"/>
          <p:cNvCxnSpPr/>
          <p:nvPr/>
        </p:nvCxnSpPr>
        <p:spPr bwMode="gray">
          <a:xfrm>
            <a:off x="9601200" y="6276975"/>
            <a:ext cx="704850" cy="0"/>
          </a:xfrm>
          <a:prstGeom prst="straightConnector1">
            <a:avLst/>
          </a:prstGeom>
          <a:noFill/>
          <a:ln w="28575" cap="flat" cmpd="sng" algn="ctr">
            <a:solidFill>
              <a:srgbClr val="8BC9A0"/>
            </a:solidFill>
            <a:prstDash val="dash"/>
            <a:miter lim="800000"/>
            <a:tailEnd type="triangle"/>
          </a:ln>
          <a:effectLst/>
        </p:spPr>
      </p:cxnSp>
      <p:sp>
        <p:nvSpPr>
          <p:cNvPr id="123" name="文本框 122"/>
          <p:cNvSpPr txBox="1"/>
          <p:nvPr/>
        </p:nvSpPr>
        <p:spPr bwMode="gray">
          <a:xfrm>
            <a:off x="8698389" y="5637311"/>
            <a:ext cx="950901"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rPr>
              <a:t>IPv6 data</a:t>
            </a:r>
          </a:p>
        </p:txBody>
      </p:sp>
      <p:sp>
        <p:nvSpPr>
          <p:cNvPr id="124" name="文本框 123"/>
          <p:cNvSpPr txBox="1"/>
          <p:nvPr/>
        </p:nvSpPr>
        <p:spPr bwMode="gray">
          <a:xfrm>
            <a:off x="8720646" y="6111351"/>
            <a:ext cx="950901"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rPr>
              <a:t>IPv4 data</a:t>
            </a:r>
          </a:p>
        </p:txBody>
      </p:sp>
      <p:sp>
        <p:nvSpPr>
          <p:cNvPr id="125" name="TextBox 120">
            <a:extLst>
              <a:ext uri="{FF2B5EF4-FFF2-40B4-BE49-F238E27FC236}">
                <a16:creationId xmlns:a16="http://schemas.microsoft.com/office/drawing/2014/main" id="{9943A3E3-B30C-4E9C-BC15-698FCC05C5FD}"/>
              </a:ext>
            </a:extLst>
          </p:cNvPr>
          <p:cNvSpPr txBox="1"/>
          <p:nvPr/>
        </p:nvSpPr>
        <p:spPr bwMode="gray">
          <a:xfrm>
            <a:off x="1687286" y="3374601"/>
            <a:ext cx="814282" cy="360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IPv6 header</a:t>
            </a:r>
          </a:p>
        </p:txBody>
      </p:sp>
      <p:sp>
        <p:nvSpPr>
          <p:cNvPr id="126" name="TextBox 120">
            <a:extLst>
              <a:ext uri="{FF2B5EF4-FFF2-40B4-BE49-F238E27FC236}">
                <a16:creationId xmlns:a16="http://schemas.microsoft.com/office/drawing/2014/main" id="{FB9C2C1D-C08C-41C0-962C-54AF7C16D96E}"/>
              </a:ext>
            </a:extLst>
          </p:cNvPr>
          <p:cNvSpPr txBox="1"/>
          <p:nvPr/>
        </p:nvSpPr>
        <p:spPr bwMode="gray">
          <a:xfrm>
            <a:off x="2502127" y="3374601"/>
            <a:ext cx="564824" cy="3600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cxnSp>
        <p:nvCxnSpPr>
          <p:cNvPr id="127" name="直接箭头连接符 126"/>
          <p:cNvCxnSpPr/>
          <p:nvPr/>
        </p:nvCxnSpPr>
        <p:spPr bwMode="gray">
          <a:xfrm>
            <a:off x="1794556" y="3277471"/>
            <a:ext cx="1132114" cy="0"/>
          </a:xfrm>
          <a:prstGeom prst="straightConnector1">
            <a:avLst/>
          </a:prstGeom>
          <a:noFill/>
          <a:ln w="28575" cap="flat" cmpd="sng" algn="ctr">
            <a:solidFill>
              <a:srgbClr val="EC7061"/>
            </a:solidFill>
            <a:prstDash val="solid"/>
            <a:miter lim="800000"/>
            <a:headEnd type="none" w="med" len="med"/>
            <a:tailEnd type="triangle" w="med" len="med"/>
          </a:ln>
          <a:effectLst/>
        </p:spPr>
      </p:cxnSp>
      <p:sp>
        <p:nvSpPr>
          <p:cNvPr id="128" name="TextBox 120">
            <a:extLst>
              <a:ext uri="{FF2B5EF4-FFF2-40B4-BE49-F238E27FC236}">
                <a16:creationId xmlns:a16="http://schemas.microsoft.com/office/drawing/2014/main" id="{6D2E8CEF-5858-4CC8-A3DC-B029297F0C3D}"/>
              </a:ext>
            </a:extLst>
          </p:cNvPr>
          <p:cNvSpPr txBox="1"/>
          <p:nvPr/>
        </p:nvSpPr>
        <p:spPr bwMode="gray">
          <a:xfrm>
            <a:off x="5797284" y="3256883"/>
            <a:ext cx="814282" cy="360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IPv6 header</a:t>
            </a:r>
          </a:p>
        </p:txBody>
      </p:sp>
      <p:sp>
        <p:nvSpPr>
          <p:cNvPr id="129" name="TextBox 120">
            <a:extLst>
              <a:ext uri="{FF2B5EF4-FFF2-40B4-BE49-F238E27FC236}">
                <a16:creationId xmlns:a16="http://schemas.microsoft.com/office/drawing/2014/main" id="{BB39D7AB-E8CA-4435-8401-B4384B21057F}"/>
              </a:ext>
            </a:extLst>
          </p:cNvPr>
          <p:cNvSpPr txBox="1"/>
          <p:nvPr/>
        </p:nvSpPr>
        <p:spPr bwMode="gray">
          <a:xfrm>
            <a:off x="6621200" y="3256883"/>
            <a:ext cx="564824" cy="3600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sym typeface="Huawei Sans" panose="020C0503030203020204" pitchFamily="34" charset="0"/>
              </a:rPr>
              <a:t>Data</a:t>
            </a:r>
          </a:p>
        </p:txBody>
      </p:sp>
      <p:sp>
        <p:nvSpPr>
          <p:cNvPr id="130" name="TextBox 120">
            <a:extLst>
              <a:ext uri="{FF2B5EF4-FFF2-40B4-BE49-F238E27FC236}">
                <a16:creationId xmlns:a16="http://schemas.microsoft.com/office/drawing/2014/main" id="{54945C05-8A67-48A5-8EF4-DB2BECD7D4A9}"/>
              </a:ext>
            </a:extLst>
          </p:cNvPr>
          <p:cNvSpPr txBox="1"/>
          <p:nvPr/>
        </p:nvSpPr>
        <p:spPr bwMode="gray">
          <a:xfrm>
            <a:off x="5045511" y="3256883"/>
            <a:ext cx="751773" cy="360000"/>
          </a:xfrm>
          <a:prstGeom prst="roundRect">
            <a:avLst>
              <a:gd name="adj" fmla="val 6721"/>
            </a:avLst>
          </a:prstGeom>
          <a:solidFill>
            <a:srgbClr val="EC7061"/>
          </a:solidFill>
          <a:ln w="12700">
            <a:solidFill>
              <a:srgbClr val="EC7061"/>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GRE header</a:t>
            </a:r>
          </a:p>
        </p:txBody>
      </p:sp>
      <p:sp>
        <p:nvSpPr>
          <p:cNvPr id="131" name="TextBox 120">
            <a:extLst>
              <a:ext uri="{FF2B5EF4-FFF2-40B4-BE49-F238E27FC236}">
                <a16:creationId xmlns:a16="http://schemas.microsoft.com/office/drawing/2014/main" id="{7031278B-C172-43DD-9FFE-EFF703F3935F}"/>
              </a:ext>
            </a:extLst>
          </p:cNvPr>
          <p:cNvSpPr txBox="1"/>
          <p:nvPr/>
        </p:nvSpPr>
        <p:spPr bwMode="gray">
          <a:xfrm>
            <a:off x="4310743" y="3256883"/>
            <a:ext cx="728654" cy="360000"/>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IPv4 header</a:t>
            </a:r>
          </a:p>
        </p:txBody>
      </p:sp>
      <p:cxnSp>
        <p:nvCxnSpPr>
          <p:cNvPr id="132" name="直接箭头连接符 131"/>
          <p:cNvCxnSpPr/>
          <p:nvPr/>
        </p:nvCxnSpPr>
        <p:spPr bwMode="gray">
          <a:xfrm>
            <a:off x="5231227" y="3030583"/>
            <a:ext cx="1132114" cy="0"/>
          </a:xfrm>
          <a:prstGeom prst="straightConnector1">
            <a:avLst/>
          </a:prstGeom>
          <a:noFill/>
          <a:ln w="28575" cap="flat" cmpd="sng" algn="ctr">
            <a:solidFill>
              <a:srgbClr val="8BC9A0"/>
            </a:solidFill>
            <a:prstDash val="dash"/>
            <a:miter lim="800000"/>
            <a:tailEnd type="triangle"/>
          </a:ln>
          <a:effectLst/>
        </p:spPr>
      </p:cxnSp>
      <p:sp>
        <p:nvSpPr>
          <p:cNvPr id="133" name="TextBox 120">
            <a:extLst>
              <a:ext uri="{FF2B5EF4-FFF2-40B4-BE49-F238E27FC236}">
                <a16:creationId xmlns:a16="http://schemas.microsoft.com/office/drawing/2014/main" id="{9943A3E3-B30C-4E9C-BC15-698FCC05C5FD}"/>
              </a:ext>
            </a:extLst>
          </p:cNvPr>
          <p:cNvSpPr txBox="1"/>
          <p:nvPr/>
        </p:nvSpPr>
        <p:spPr bwMode="gray">
          <a:xfrm>
            <a:off x="8717340" y="3374601"/>
            <a:ext cx="814282" cy="360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IPv6 header</a:t>
            </a:r>
          </a:p>
        </p:txBody>
      </p:sp>
      <p:sp>
        <p:nvSpPr>
          <p:cNvPr id="134" name="TextBox 120">
            <a:extLst>
              <a:ext uri="{FF2B5EF4-FFF2-40B4-BE49-F238E27FC236}">
                <a16:creationId xmlns:a16="http://schemas.microsoft.com/office/drawing/2014/main" id="{FB9C2C1D-C08C-41C0-962C-54AF7C16D96E}"/>
              </a:ext>
            </a:extLst>
          </p:cNvPr>
          <p:cNvSpPr txBox="1"/>
          <p:nvPr/>
        </p:nvSpPr>
        <p:spPr bwMode="gray">
          <a:xfrm>
            <a:off x="9532181" y="3374601"/>
            <a:ext cx="564824" cy="3600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sym typeface="Huawei Sans" panose="020C0503030203020204" pitchFamily="34" charset="0"/>
              </a:rPr>
              <a:t>Data</a:t>
            </a:r>
          </a:p>
        </p:txBody>
      </p:sp>
      <p:cxnSp>
        <p:nvCxnSpPr>
          <p:cNvPr id="135" name="直接箭头连接符 134"/>
          <p:cNvCxnSpPr/>
          <p:nvPr/>
        </p:nvCxnSpPr>
        <p:spPr bwMode="gray">
          <a:xfrm>
            <a:off x="8824610" y="3236347"/>
            <a:ext cx="1132114" cy="0"/>
          </a:xfrm>
          <a:prstGeom prst="straightConnector1">
            <a:avLst/>
          </a:prstGeom>
          <a:noFill/>
          <a:ln w="28575" cap="flat" cmpd="sng" algn="ctr">
            <a:solidFill>
              <a:srgbClr val="EC7061"/>
            </a:solidFill>
            <a:prstDash val="solid"/>
            <a:miter lim="800000"/>
            <a:headEnd type="none" w="med" len="med"/>
            <a:tailEnd type="triangle" w="med" len="med"/>
          </a:ln>
          <a:effectLst/>
        </p:spPr>
      </p:cxnSp>
    </p:spTree>
    <p:extLst>
      <p:ext uri="{BB962C8B-B14F-4D97-AF65-F5344CB8AC3E}">
        <p14:creationId xmlns:p14="http://schemas.microsoft.com/office/powerpoint/2010/main" val="3901970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0" indent="0" algn="l">
              <a:lnSpc>
                <a:spcPct val="120000"/>
              </a:lnSpc>
              <a:buNone/>
            </a:pPr>
            <a:r>
              <a:rPr lang="en-US" sz="1600" dirty="0">
                <a:latin typeface="Huawei Sans" panose="020C0503030203020204" pitchFamily="34" charset="0"/>
              </a:rPr>
              <a:t>GRE consists of three parts: passenger protocol, encapsulation protocol, and transport protocol.</a:t>
            </a:r>
          </a:p>
          <a:p>
            <a:pPr marL="357188" lvl="1" indent="-357188">
              <a:lnSpc>
                <a:spcPct val="120000"/>
              </a:lnSpc>
            </a:pPr>
            <a:r>
              <a:rPr lang="en-US" sz="1400" dirty="0">
                <a:latin typeface="Huawei Sans" panose="020C0503030203020204" pitchFamily="34" charset="0"/>
              </a:rPr>
              <a:t>A passenger protocol refers to an original network protocol for data transmission.</a:t>
            </a:r>
          </a:p>
          <a:p>
            <a:pPr marL="357188" lvl="1" indent="-357188">
              <a:lnSpc>
                <a:spcPct val="120000"/>
              </a:lnSpc>
            </a:pPr>
            <a:r>
              <a:rPr lang="en-US" sz="1400" dirty="0">
                <a:latin typeface="Huawei Sans" panose="020C0503030203020204" pitchFamily="34" charset="0"/>
              </a:rPr>
              <a:t>An encapsulation protocol encapsulates the packets of the passenger protocol so that the original packets can be transmitted on the new network.</a:t>
            </a:r>
          </a:p>
          <a:p>
            <a:pPr marL="357188" lvl="1" indent="-357188">
              <a:lnSpc>
                <a:spcPct val="120000"/>
              </a:lnSpc>
            </a:pPr>
            <a:r>
              <a:rPr lang="en-US" sz="1400" dirty="0">
                <a:latin typeface="Huawei Sans" panose="020C0503030203020204" pitchFamily="34" charset="0"/>
              </a:rPr>
              <a:t>A transport protocol transmits an encapsulated packet on the new network.</a:t>
            </a:r>
          </a:p>
          <a:p>
            <a:pPr lvl="1">
              <a:lnSpc>
                <a:spcPct val="120000"/>
              </a:lnSpc>
            </a:pPr>
            <a:endParaRPr lang="zh-CN" altLang="en-US" sz="14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GRE Principles</a:t>
            </a:r>
          </a:p>
        </p:txBody>
      </p:sp>
      <p:sp>
        <p:nvSpPr>
          <p:cNvPr id="53" name="五边形 52"/>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54" name="燕尾形 53"/>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58" name="燕尾形 57"/>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59" name="燕尾形 58"/>
          <p:cNvSpPr/>
          <p:nvPr/>
        </p:nvSpPr>
        <p:spPr bwMode="gray">
          <a:xfrm>
            <a:off x="9437927"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GRE</a:t>
            </a:r>
          </a:p>
        </p:txBody>
      </p:sp>
      <p:sp>
        <p:nvSpPr>
          <p:cNvPr id="107" name="Freeform 159"/>
          <p:cNvSpPr/>
          <p:nvPr/>
        </p:nvSpPr>
        <p:spPr bwMode="gray">
          <a:xfrm flipH="1">
            <a:off x="4885256" y="3067153"/>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a:ea typeface="方正兰亭黑简体"/>
                <a:cs typeface="+mn-cs"/>
              </a:rPr>
              <a:t>Internet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a:ea typeface="方正兰亭黑简体"/>
                <a:cs typeface="+mn-cs"/>
              </a:rPr>
              <a:t>IPv4 network</a:t>
            </a:r>
          </a:p>
        </p:txBody>
      </p:sp>
      <p:cxnSp>
        <p:nvCxnSpPr>
          <p:cNvPr id="108" name="直接连接符 107"/>
          <p:cNvCxnSpPr/>
          <p:nvPr/>
        </p:nvCxnSpPr>
        <p:spPr bwMode="gray">
          <a:xfrm>
            <a:off x="7862826" y="3600218"/>
            <a:ext cx="0" cy="0"/>
          </a:xfrm>
          <a:prstGeom prst="line">
            <a:avLst/>
          </a:prstGeom>
          <a:solidFill>
            <a:srgbClr val="1AABE2"/>
          </a:solidFill>
          <a:ln w="9525" cap="flat" cmpd="sng" algn="ctr">
            <a:solidFill>
              <a:sysClr val="windowText" lastClr="000000"/>
            </a:solidFill>
            <a:prstDash val="solid"/>
            <a:round/>
            <a:headEnd type="none" w="med" len="med"/>
            <a:tailEnd type="none" w="med" len="med"/>
          </a:ln>
          <a:effectLst/>
        </p:spPr>
      </p:cxnSp>
      <p:sp>
        <p:nvSpPr>
          <p:cNvPr id="109" name="Right Arrow 16"/>
          <p:cNvSpPr/>
          <p:nvPr/>
        </p:nvSpPr>
        <p:spPr bwMode="gray">
          <a:xfrm>
            <a:off x="5467036" y="3437113"/>
            <a:ext cx="705490" cy="733663"/>
          </a:xfrm>
          <a:prstGeom prst="rightArrow">
            <a:avLst/>
          </a:prstGeom>
        </p:spPr>
        <p:txBody>
          <a:bodyPr wrap="square" rtlCol="0" anchor="ctr">
            <a:noAutofit/>
          </a:bodyPr>
          <a:lstStyle/>
          <a:p>
            <a:pPr marL="342900" indent="-342900" algn="ctr">
              <a:buFont typeface="+mj-lt"/>
              <a:buAutoNum type="arabicPeriod"/>
            </a:pPr>
            <a:endParaRPr lang="zh-CN" altLang="en-US">
              <a:solidFill>
                <a:prstClr val="black"/>
              </a:solidFill>
              <a:cs typeface="Courier New" panose="02070309020205020404" pitchFamily="49" charset="0"/>
            </a:endParaRPr>
          </a:p>
        </p:txBody>
      </p:sp>
      <p:sp>
        <p:nvSpPr>
          <p:cNvPr id="110" name="Freeform 159"/>
          <p:cNvSpPr/>
          <p:nvPr/>
        </p:nvSpPr>
        <p:spPr bwMode="gray">
          <a:xfrm flipH="1">
            <a:off x="8386275" y="3098492"/>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a:ea typeface="方正兰亭黑简体"/>
                <a:cs typeface="+mn-cs"/>
              </a:rPr>
              <a:t>IPv6 network</a:t>
            </a:r>
          </a:p>
        </p:txBody>
      </p:sp>
      <p:sp>
        <p:nvSpPr>
          <p:cNvPr id="111" name="Freeform 159"/>
          <p:cNvSpPr/>
          <p:nvPr/>
        </p:nvSpPr>
        <p:spPr bwMode="gray">
          <a:xfrm flipH="1">
            <a:off x="2118963" y="3098492"/>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a:ea typeface="方正兰亭黑简体"/>
                <a:cs typeface="+mn-cs"/>
              </a:rPr>
              <a:t>IPv6 network</a:t>
            </a:r>
          </a:p>
        </p:txBody>
      </p:sp>
      <p:pic>
        <p:nvPicPr>
          <p:cNvPr id="112" name="Picture 12" descr="E:\2016.01\1.12 扁平化图标\蓝色\AR-蓝色最新-40.png"/>
          <p:cNvPicPr>
            <a:picLocks noChangeAspect="1" noChangeArrowheads="1"/>
          </p:cNvPicPr>
          <p:nvPr/>
        </p:nvPicPr>
        <p:blipFill>
          <a:blip r:embed="rId3" cstate="print"/>
          <a:srcRect/>
          <a:stretch>
            <a:fillRect/>
          </a:stretch>
        </p:blipFill>
        <p:spPr bwMode="gray">
          <a:xfrm>
            <a:off x="3391951" y="3374503"/>
            <a:ext cx="540000" cy="441818"/>
          </a:xfrm>
          <a:prstGeom prst="rect">
            <a:avLst/>
          </a:prstGeom>
          <a:noFill/>
        </p:spPr>
      </p:pic>
      <p:pic>
        <p:nvPicPr>
          <p:cNvPr id="113" name="Picture 12" descr="E:\2016.01\1.12 扁平化图标\蓝色\AR-蓝色最新-40.png"/>
          <p:cNvPicPr>
            <a:picLocks noChangeAspect="1" noChangeArrowheads="1"/>
          </p:cNvPicPr>
          <p:nvPr/>
        </p:nvPicPr>
        <p:blipFill>
          <a:blip r:embed="rId3" cstate="print"/>
          <a:srcRect/>
          <a:stretch>
            <a:fillRect/>
          </a:stretch>
        </p:blipFill>
        <p:spPr bwMode="gray">
          <a:xfrm>
            <a:off x="7987735" y="3374503"/>
            <a:ext cx="540000" cy="441818"/>
          </a:xfrm>
          <a:prstGeom prst="rect">
            <a:avLst/>
          </a:prstGeom>
          <a:noFill/>
        </p:spPr>
      </p:pic>
      <p:cxnSp>
        <p:nvCxnSpPr>
          <p:cNvPr id="114" name="Straight Connector 36"/>
          <p:cNvCxnSpPr>
            <a:stCxn id="112" idx="3"/>
          </p:cNvCxnSpPr>
          <p:nvPr/>
        </p:nvCxnSpPr>
        <p:spPr bwMode="gray">
          <a:xfrm>
            <a:off x="3931951" y="3595412"/>
            <a:ext cx="339264" cy="0"/>
          </a:xfrm>
          <a:prstGeom prst="line">
            <a:avLst/>
          </a:prstGeom>
          <a:solidFill>
            <a:srgbClr val="1AABE2"/>
          </a:solidFill>
          <a:ln w="19050" cap="flat" cmpd="sng" algn="ctr">
            <a:solidFill>
              <a:srgbClr val="007AC7"/>
            </a:solidFill>
            <a:prstDash val="solid"/>
            <a:round/>
            <a:headEnd type="none" w="med" len="med"/>
            <a:tailEnd type="none" w="med" len="med"/>
          </a:ln>
          <a:effectLst/>
        </p:spPr>
      </p:cxnSp>
      <p:cxnSp>
        <p:nvCxnSpPr>
          <p:cNvPr id="115" name="Straight Connector 39"/>
          <p:cNvCxnSpPr>
            <a:endCxn id="113" idx="1"/>
          </p:cNvCxnSpPr>
          <p:nvPr/>
        </p:nvCxnSpPr>
        <p:spPr bwMode="gray">
          <a:xfrm>
            <a:off x="7648471" y="3595412"/>
            <a:ext cx="339264" cy="0"/>
          </a:xfrm>
          <a:prstGeom prst="line">
            <a:avLst/>
          </a:prstGeom>
          <a:solidFill>
            <a:srgbClr val="1AABE2"/>
          </a:solidFill>
          <a:ln w="19050" cap="flat" cmpd="sng" algn="ctr">
            <a:solidFill>
              <a:srgbClr val="007AC7"/>
            </a:solidFill>
            <a:prstDash val="solid"/>
            <a:round/>
            <a:headEnd type="none" w="med" len="med"/>
            <a:tailEnd type="none" w="med" len="med"/>
          </a:ln>
          <a:effectLst/>
        </p:spPr>
      </p:cxnSp>
      <p:pic>
        <p:nvPicPr>
          <p:cNvPr id="116"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15787" y="3135528"/>
            <a:ext cx="540000" cy="442800"/>
          </a:xfrm>
          <a:prstGeom prst="rect">
            <a:avLst/>
          </a:prstGeom>
        </p:spPr>
      </p:pic>
      <p:pic>
        <p:nvPicPr>
          <p:cNvPr id="117"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500161" y="3094512"/>
            <a:ext cx="540000" cy="442800"/>
          </a:xfrm>
          <a:prstGeom prst="rect">
            <a:avLst/>
          </a:prstGeom>
        </p:spPr>
      </p:pic>
      <p:sp>
        <p:nvSpPr>
          <p:cNvPr id="118" name="Can 41"/>
          <p:cNvSpPr/>
          <p:nvPr/>
        </p:nvSpPr>
        <p:spPr bwMode="gray">
          <a:xfrm rot="5400000">
            <a:off x="5819446" y="1663311"/>
            <a:ext cx="236717" cy="3843511"/>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cxnSp>
        <p:nvCxnSpPr>
          <p:cNvPr id="119" name="Straight Arrow Connector 11"/>
          <p:cNvCxnSpPr>
            <a:cxnSpLocks/>
            <a:stCxn id="112" idx="3"/>
            <a:endCxn id="113" idx="1"/>
          </p:cNvCxnSpPr>
          <p:nvPr/>
        </p:nvCxnSpPr>
        <p:spPr bwMode="gray">
          <a:xfrm>
            <a:off x="3931951" y="3595412"/>
            <a:ext cx="4055784" cy="0"/>
          </a:xfrm>
          <a:prstGeom prst="straightConnector1">
            <a:avLst/>
          </a:prstGeom>
          <a:noFill/>
          <a:ln w="28575" cap="flat" cmpd="sng" algn="ctr">
            <a:solidFill>
              <a:srgbClr val="8BC9A0"/>
            </a:solidFill>
            <a:prstDash val="dash"/>
            <a:miter lim="800000"/>
            <a:tailEnd type="triangle"/>
          </a:ln>
          <a:effectLst/>
        </p:spPr>
      </p:cxnSp>
      <p:cxnSp>
        <p:nvCxnSpPr>
          <p:cNvPr id="120" name="直接连接符 133">
            <a:extLst>
              <a:ext uri="{FF2B5EF4-FFF2-40B4-BE49-F238E27FC236}">
                <a16:creationId xmlns:a16="http://schemas.microsoft.com/office/drawing/2014/main" id="{89D13829-D1A4-49CD-B6EA-2F3B5CC32824}"/>
              </a:ext>
            </a:extLst>
          </p:cNvPr>
          <p:cNvCxnSpPr>
            <a:cxnSpLocks/>
          </p:cNvCxnSpPr>
          <p:nvPr/>
        </p:nvCxnSpPr>
        <p:spPr bwMode="gray">
          <a:xfrm flipV="1">
            <a:off x="3645996" y="3821891"/>
            <a:ext cx="0" cy="2376406"/>
          </a:xfrm>
          <a:prstGeom prst="line">
            <a:avLst/>
          </a:prstGeom>
          <a:noFill/>
          <a:ln w="19050" cap="flat" cmpd="sng" algn="ctr">
            <a:solidFill>
              <a:sysClr val="windowText" lastClr="000000"/>
            </a:solidFill>
            <a:prstDash val="dash"/>
            <a:miter lim="800000"/>
          </a:ln>
          <a:effectLst/>
        </p:spPr>
      </p:cxnSp>
      <p:cxnSp>
        <p:nvCxnSpPr>
          <p:cNvPr id="121" name="直接连接符 133">
            <a:extLst>
              <a:ext uri="{FF2B5EF4-FFF2-40B4-BE49-F238E27FC236}">
                <a16:creationId xmlns:a16="http://schemas.microsoft.com/office/drawing/2014/main" id="{5AE17EC4-B5F7-4EE2-A8AB-7D038FE7C7E0}"/>
              </a:ext>
            </a:extLst>
          </p:cNvPr>
          <p:cNvCxnSpPr>
            <a:cxnSpLocks/>
          </p:cNvCxnSpPr>
          <p:nvPr/>
        </p:nvCxnSpPr>
        <p:spPr bwMode="gray">
          <a:xfrm flipV="1">
            <a:off x="8240513" y="3838153"/>
            <a:ext cx="0" cy="2376406"/>
          </a:xfrm>
          <a:prstGeom prst="line">
            <a:avLst/>
          </a:prstGeom>
          <a:noFill/>
          <a:ln w="19050" cap="flat" cmpd="sng" algn="ctr">
            <a:solidFill>
              <a:sysClr val="windowText" lastClr="000000"/>
            </a:solidFill>
            <a:prstDash val="dash"/>
            <a:miter lim="800000"/>
          </a:ln>
          <a:effectLst/>
        </p:spPr>
      </p:cxnSp>
      <p:sp>
        <p:nvSpPr>
          <p:cNvPr id="122" name="Rectangular Callout 75">
            <a:extLst>
              <a:ext uri="{FF2B5EF4-FFF2-40B4-BE49-F238E27FC236}">
                <a16:creationId xmlns:a16="http://schemas.microsoft.com/office/drawing/2014/main" id="{8B0A34C6-D494-48C3-9C47-5C2FC67FB6B8}"/>
              </a:ext>
            </a:extLst>
          </p:cNvPr>
          <p:cNvSpPr/>
          <p:nvPr/>
        </p:nvSpPr>
        <p:spPr bwMode="gray">
          <a:xfrm>
            <a:off x="4407812" y="4136837"/>
            <a:ext cx="1211766" cy="326887"/>
          </a:xfrm>
          <a:prstGeom prst="wedgeRectCallout">
            <a:avLst>
              <a:gd name="adj1" fmla="val -64533"/>
              <a:gd name="adj2" fmla="val 21654"/>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black"/>
                </a:solidFill>
                <a:effectLst/>
                <a:uLnTx/>
                <a:uFillTx/>
                <a:latin typeface="Huawei Sans"/>
                <a:ea typeface="方正兰亭黑简体"/>
                <a:cs typeface="+mn-cs"/>
              </a:rPr>
              <a:t>Encapsulates the outer header.</a:t>
            </a:r>
          </a:p>
        </p:txBody>
      </p:sp>
      <p:cxnSp>
        <p:nvCxnSpPr>
          <p:cNvPr id="123" name="Connector: Elbow 22">
            <a:extLst>
              <a:ext uri="{FF2B5EF4-FFF2-40B4-BE49-F238E27FC236}">
                <a16:creationId xmlns:a16="http://schemas.microsoft.com/office/drawing/2014/main" id="{37C4622A-F15F-4545-BA5D-1E87C22E8F98}"/>
              </a:ext>
            </a:extLst>
          </p:cNvPr>
          <p:cNvCxnSpPr>
            <a:cxnSpLocks/>
            <a:stCxn id="130" idx="3"/>
            <a:endCxn id="143" idx="1"/>
          </p:cNvCxnSpPr>
          <p:nvPr/>
        </p:nvCxnSpPr>
        <p:spPr bwMode="gray">
          <a:xfrm flipH="1">
            <a:off x="4957929" y="4768434"/>
            <a:ext cx="1975897" cy="661706"/>
          </a:xfrm>
          <a:prstGeom prst="bentConnector5">
            <a:avLst>
              <a:gd name="adj1" fmla="val -11569"/>
              <a:gd name="adj2" fmla="val 50000"/>
              <a:gd name="adj3" fmla="val 111569"/>
            </a:avLst>
          </a:prstGeom>
          <a:noFill/>
          <a:ln w="19050" cap="flat" cmpd="sng" algn="ctr">
            <a:solidFill>
              <a:srgbClr val="1AABE2"/>
            </a:solidFill>
            <a:prstDash val="solid"/>
            <a:miter lim="800000"/>
            <a:tailEnd type="triangle"/>
          </a:ln>
          <a:effectLst/>
        </p:spPr>
      </p:cxnSp>
      <p:sp>
        <p:nvSpPr>
          <p:cNvPr id="124" name="Rectangular Callout 75">
            <a:extLst>
              <a:ext uri="{FF2B5EF4-FFF2-40B4-BE49-F238E27FC236}">
                <a16:creationId xmlns:a16="http://schemas.microsoft.com/office/drawing/2014/main" id="{CCBED65A-826F-4421-B25B-7FDA34B2C817}"/>
              </a:ext>
            </a:extLst>
          </p:cNvPr>
          <p:cNvSpPr/>
          <p:nvPr/>
        </p:nvSpPr>
        <p:spPr bwMode="gray">
          <a:xfrm>
            <a:off x="6845442" y="3850618"/>
            <a:ext cx="1330556" cy="781645"/>
          </a:xfrm>
          <a:prstGeom prst="wedgeRectCallout">
            <a:avLst>
              <a:gd name="adj1" fmla="val -70480"/>
              <a:gd name="adj2" fmla="val 47226"/>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lIns="19050" tIns="19050" rIns="19050" bIns="1905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Huawei Sans"/>
                <a:ea typeface="方正兰亭黑简体"/>
                <a:cs typeface="+mn-cs"/>
              </a:rPr>
              <a:t>The device forwards the packet on the underlying network based on the outer IP header.</a:t>
            </a:r>
          </a:p>
        </p:txBody>
      </p:sp>
      <p:cxnSp>
        <p:nvCxnSpPr>
          <p:cNvPr id="125" name="Connector: Elbow 24">
            <a:extLst>
              <a:ext uri="{FF2B5EF4-FFF2-40B4-BE49-F238E27FC236}">
                <a16:creationId xmlns:a16="http://schemas.microsoft.com/office/drawing/2014/main" id="{739A67FE-995A-4942-95CC-E9986B4FCCCD}"/>
              </a:ext>
            </a:extLst>
          </p:cNvPr>
          <p:cNvCxnSpPr>
            <a:cxnSpLocks/>
            <a:endCxn id="137" idx="3"/>
          </p:cNvCxnSpPr>
          <p:nvPr/>
        </p:nvCxnSpPr>
        <p:spPr bwMode="gray">
          <a:xfrm rot="16200000" flipH="1">
            <a:off x="6703576" y="4448622"/>
            <a:ext cx="317251" cy="2491823"/>
          </a:xfrm>
          <a:prstGeom prst="bentConnector2">
            <a:avLst/>
          </a:prstGeom>
          <a:noFill/>
          <a:ln w="19050" cap="flat" cmpd="sng" algn="ctr">
            <a:solidFill>
              <a:srgbClr val="1AABE2"/>
            </a:solidFill>
            <a:prstDash val="solid"/>
            <a:miter lim="800000"/>
            <a:headEnd type="none" w="med" len="med"/>
            <a:tailEnd type="none" w="med" len="med"/>
          </a:ln>
          <a:effectLst/>
        </p:spPr>
      </p:cxnSp>
      <p:sp>
        <p:nvSpPr>
          <p:cNvPr id="126" name="Rectangular Callout 75">
            <a:extLst>
              <a:ext uri="{FF2B5EF4-FFF2-40B4-BE49-F238E27FC236}">
                <a16:creationId xmlns:a16="http://schemas.microsoft.com/office/drawing/2014/main" id="{07B06530-7ABB-447E-AA98-302B9C6150CC}"/>
              </a:ext>
            </a:extLst>
          </p:cNvPr>
          <p:cNvSpPr/>
          <p:nvPr/>
        </p:nvSpPr>
        <p:spPr bwMode="gray">
          <a:xfrm>
            <a:off x="4304613" y="5823756"/>
            <a:ext cx="1296142" cy="359576"/>
          </a:xfrm>
          <a:prstGeom prst="wedgeRectCallout">
            <a:avLst>
              <a:gd name="adj1" fmla="val 36041"/>
              <a:gd name="adj2" fmla="val -97564"/>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err="1">
                <a:ln>
                  <a:noFill/>
                </a:ln>
                <a:solidFill>
                  <a:prstClr val="black"/>
                </a:solidFill>
                <a:effectLst/>
                <a:uLnTx/>
                <a:uFillTx/>
                <a:latin typeface="Huawei Sans"/>
                <a:ea typeface="方正兰亭黑简体"/>
                <a:cs typeface="+mn-cs"/>
              </a:rPr>
              <a:t>Decapsulates</a:t>
            </a:r>
            <a:r>
              <a:rPr kumimoji="0" lang="en-US" sz="1050" b="0" i="0" u="none" strike="noStrike" kern="0" cap="none" spc="0" normalizeH="0" baseline="0" noProof="0" dirty="0">
                <a:ln>
                  <a:noFill/>
                </a:ln>
                <a:solidFill>
                  <a:prstClr val="black"/>
                </a:solidFill>
                <a:effectLst/>
                <a:uLnTx/>
                <a:uFillTx/>
                <a:latin typeface="Huawei Sans"/>
                <a:ea typeface="方正兰亭黑简体"/>
                <a:cs typeface="+mn-cs"/>
              </a:rPr>
              <a:t> the outer header.</a:t>
            </a:r>
          </a:p>
        </p:txBody>
      </p:sp>
      <p:sp>
        <p:nvSpPr>
          <p:cNvPr id="127" name="TextBox 120">
            <a:extLst>
              <a:ext uri="{FF2B5EF4-FFF2-40B4-BE49-F238E27FC236}">
                <a16:creationId xmlns:a16="http://schemas.microsoft.com/office/drawing/2014/main" id="{9943A3E3-B30C-4E9C-BC15-698FCC05C5FD}"/>
              </a:ext>
            </a:extLst>
          </p:cNvPr>
          <p:cNvSpPr txBox="1"/>
          <p:nvPr/>
        </p:nvSpPr>
        <p:spPr bwMode="gray">
          <a:xfrm>
            <a:off x="1597443" y="4046522"/>
            <a:ext cx="1057875" cy="288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S: IP1, D: IP2</a:t>
            </a:r>
          </a:p>
        </p:txBody>
      </p:sp>
      <p:sp>
        <p:nvSpPr>
          <p:cNvPr id="128" name="TextBox 120">
            <a:extLst>
              <a:ext uri="{FF2B5EF4-FFF2-40B4-BE49-F238E27FC236}">
                <a16:creationId xmlns:a16="http://schemas.microsoft.com/office/drawing/2014/main" id="{FB9C2C1D-C08C-41C0-962C-54AF7C16D96E}"/>
              </a:ext>
            </a:extLst>
          </p:cNvPr>
          <p:cNvSpPr txBox="1"/>
          <p:nvPr/>
        </p:nvSpPr>
        <p:spPr bwMode="gray">
          <a:xfrm>
            <a:off x="2655877" y="4050986"/>
            <a:ext cx="564824" cy="287715"/>
          </a:xfrm>
          <a:prstGeom prst="roundRect">
            <a:avLst>
              <a:gd name="adj" fmla="val 6721"/>
            </a:avLst>
          </a:prstGeom>
          <a:solidFill>
            <a:srgbClr val="FFD17D"/>
          </a:solidFill>
          <a:ln w="12700">
            <a:solidFill>
              <a:srgbClr val="FFD17D"/>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29" name="TextBox 120">
            <a:extLst>
              <a:ext uri="{FF2B5EF4-FFF2-40B4-BE49-F238E27FC236}">
                <a16:creationId xmlns:a16="http://schemas.microsoft.com/office/drawing/2014/main" id="{6D2E8CEF-5858-4CC8-A3DC-B029297F0C3D}"/>
              </a:ext>
            </a:extLst>
          </p:cNvPr>
          <p:cNvSpPr txBox="1"/>
          <p:nvPr/>
        </p:nvSpPr>
        <p:spPr bwMode="gray">
          <a:xfrm>
            <a:off x="5316480" y="4620112"/>
            <a:ext cx="1052280" cy="288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S: IP1, D: IP2</a:t>
            </a:r>
          </a:p>
        </p:txBody>
      </p:sp>
      <p:sp>
        <p:nvSpPr>
          <p:cNvPr id="130" name="TextBox 120">
            <a:extLst>
              <a:ext uri="{FF2B5EF4-FFF2-40B4-BE49-F238E27FC236}">
                <a16:creationId xmlns:a16="http://schemas.microsoft.com/office/drawing/2014/main" id="{BB39D7AB-E8CA-4435-8401-B4384B21057F}"/>
              </a:ext>
            </a:extLst>
          </p:cNvPr>
          <p:cNvSpPr txBox="1"/>
          <p:nvPr/>
        </p:nvSpPr>
        <p:spPr bwMode="gray">
          <a:xfrm>
            <a:off x="6369002" y="4624576"/>
            <a:ext cx="564824" cy="287715"/>
          </a:xfrm>
          <a:prstGeom prst="roundRect">
            <a:avLst>
              <a:gd name="adj" fmla="val 6721"/>
            </a:avLst>
          </a:prstGeom>
          <a:solidFill>
            <a:srgbClr val="FFD17D"/>
          </a:solidFill>
          <a:ln w="12700">
            <a:solidFill>
              <a:srgbClr val="FFD17D"/>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31" name="TextBox 120">
            <a:extLst>
              <a:ext uri="{FF2B5EF4-FFF2-40B4-BE49-F238E27FC236}">
                <a16:creationId xmlns:a16="http://schemas.microsoft.com/office/drawing/2014/main" id="{54945C05-8A67-48A5-8EF4-DB2BECD7D4A9}"/>
              </a:ext>
            </a:extLst>
          </p:cNvPr>
          <p:cNvSpPr txBox="1"/>
          <p:nvPr/>
        </p:nvSpPr>
        <p:spPr bwMode="gray">
          <a:xfrm>
            <a:off x="4793313" y="4624576"/>
            <a:ext cx="522607" cy="287715"/>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GRE</a:t>
            </a:r>
          </a:p>
        </p:txBody>
      </p:sp>
      <p:sp>
        <p:nvSpPr>
          <p:cNvPr id="132" name="TextBox 120">
            <a:extLst>
              <a:ext uri="{FF2B5EF4-FFF2-40B4-BE49-F238E27FC236}">
                <a16:creationId xmlns:a16="http://schemas.microsoft.com/office/drawing/2014/main" id="{7031278B-C172-43DD-9FFE-EFF703F3935F}"/>
              </a:ext>
            </a:extLst>
          </p:cNvPr>
          <p:cNvSpPr txBox="1"/>
          <p:nvPr/>
        </p:nvSpPr>
        <p:spPr bwMode="gray">
          <a:xfrm>
            <a:off x="3691151" y="4624576"/>
            <a:ext cx="1096048" cy="287715"/>
          </a:xfrm>
          <a:prstGeom prst="roundRect">
            <a:avLst>
              <a:gd name="adj" fmla="val 6721"/>
            </a:avLst>
          </a:prstGeom>
          <a:solidFill>
            <a:srgbClr val="8BC9A0"/>
          </a:solidFill>
          <a:ln w="12700">
            <a:solidFill>
              <a:srgbClr val="8BC9A0"/>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S: IPA, D: IPB</a:t>
            </a:r>
          </a:p>
        </p:txBody>
      </p:sp>
      <p:sp>
        <p:nvSpPr>
          <p:cNvPr id="133" name="Can 41">
            <a:extLst>
              <a:ext uri="{FF2B5EF4-FFF2-40B4-BE49-F238E27FC236}">
                <a16:creationId xmlns:a16="http://schemas.microsoft.com/office/drawing/2014/main" id="{7E741746-6864-4BE0-9156-473B8B869831}"/>
              </a:ext>
            </a:extLst>
          </p:cNvPr>
          <p:cNvSpPr/>
          <p:nvPr/>
        </p:nvSpPr>
        <p:spPr bwMode="gray">
          <a:xfrm rot="5400000">
            <a:off x="3512986" y="4040941"/>
            <a:ext cx="236717" cy="307804"/>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cxnSp>
        <p:nvCxnSpPr>
          <p:cNvPr id="134" name="Connector: Elbow 17">
            <a:extLst>
              <a:ext uri="{FF2B5EF4-FFF2-40B4-BE49-F238E27FC236}">
                <a16:creationId xmlns:a16="http://schemas.microsoft.com/office/drawing/2014/main" id="{BF6DC473-4320-4DB1-BDA9-838D8FCEA88D}"/>
              </a:ext>
            </a:extLst>
          </p:cNvPr>
          <p:cNvCxnSpPr>
            <a:cxnSpLocks/>
          </p:cNvCxnSpPr>
          <p:nvPr/>
        </p:nvCxnSpPr>
        <p:spPr bwMode="gray">
          <a:xfrm>
            <a:off x="3729470" y="4194844"/>
            <a:ext cx="486154" cy="429732"/>
          </a:xfrm>
          <a:prstGeom prst="bentConnector2">
            <a:avLst/>
          </a:prstGeom>
          <a:noFill/>
          <a:ln w="19050" cap="flat" cmpd="sng" algn="ctr">
            <a:solidFill>
              <a:srgbClr val="1AABE2"/>
            </a:solidFill>
            <a:prstDash val="solid"/>
            <a:miter lim="800000"/>
            <a:tailEnd type="triangle"/>
          </a:ln>
          <a:effectLst/>
        </p:spPr>
      </p:cxnSp>
      <p:cxnSp>
        <p:nvCxnSpPr>
          <p:cNvPr id="135" name="Straight Connector 68">
            <a:extLst>
              <a:ext uri="{FF2B5EF4-FFF2-40B4-BE49-F238E27FC236}">
                <a16:creationId xmlns:a16="http://schemas.microsoft.com/office/drawing/2014/main" id="{FF2B6B7F-0507-4C90-9DD6-9ED959DFAFE1}"/>
              </a:ext>
            </a:extLst>
          </p:cNvPr>
          <p:cNvCxnSpPr>
            <a:cxnSpLocks/>
            <a:stCxn id="128" idx="3"/>
            <a:endCxn id="133" idx="3"/>
          </p:cNvCxnSpPr>
          <p:nvPr/>
        </p:nvCxnSpPr>
        <p:spPr bwMode="gray">
          <a:xfrm>
            <a:off x="3220701" y="4194844"/>
            <a:ext cx="256742" cy="0"/>
          </a:xfrm>
          <a:prstGeom prst="line">
            <a:avLst/>
          </a:prstGeom>
          <a:noFill/>
          <a:ln w="19050" cap="flat" cmpd="sng" algn="ctr">
            <a:solidFill>
              <a:srgbClr val="1AABE2"/>
            </a:solidFill>
            <a:prstDash val="solid"/>
            <a:miter lim="800000"/>
            <a:headEnd type="none" w="med" len="med"/>
            <a:tailEnd type="none" w="med" len="med"/>
          </a:ln>
          <a:effectLst/>
        </p:spPr>
      </p:cxnSp>
      <p:sp>
        <p:nvSpPr>
          <p:cNvPr id="136" name="Rectangular Callout 75">
            <a:extLst>
              <a:ext uri="{FF2B5EF4-FFF2-40B4-BE49-F238E27FC236}">
                <a16:creationId xmlns:a16="http://schemas.microsoft.com/office/drawing/2014/main" id="{BA2944BB-596C-4EC9-A1FC-3E799D389314}"/>
              </a:ext>
            </a:extLst>
          </p:cNvPr>
          <p:cNvSpPr/>
          <p:nvPr/>
        </p:nvSpPr>
        <p:spPr bwMode="gray">
          <a:xfrm>
            <a:off x="2445626" y="4521904"/>
            <a:ext cx="1146953" cy="315071"/>
          </a:xfrm>
          <a:prstGeom prst="wedgeRectCallout">
            <a:avLst>
              <a:gd name="adj1" fmla="val 39562"/>
              <a:gd name="adj2" fmla="val -124615"/>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black"/>
                </a:solidFill>
                <a:effectLst/>
                <a:uLnTx/>
                <a:uFillTx/>
                <a:latin typeface="Huawei Sans"/>
                <a:ea typeface="方正兰亭黑简体"/>
                <a:cs typeface="+mn-cs"/>
              </a:rPr>
              <a:t>GRE tunnel interface</a:t>
            </a:r>
          </a:p>
        </p:txBody>
      </p:sp>
      <p:sp>
        <p:nvSpPr>
          <p:cNvPr id="137" name="Can 41">
            <a:extLst>
              <a:ext uri="{FF2B5EF4-FFF2-40B4-BE49-F238E27FC236}">
                <a16:creationId xmlns:a16="http://schemas.microsoft.com/office/drawing/2014/main" id="{14990FBB-1C22-4496-BC21-44FE12C7632E}"/>
              </a:ext>
            </a:extLst>
          </p:cNvPr>
          <p:cNvSpPr/>
          <p:nvPr/>
        </p:nvSpPr>
        <p:spPr bwMode="gray">
          <a:xfrm rot="5400000">
            <a:off x="8143656" y="5699257"/>
            <a:ext cx="236717" cy="307804"/>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cxnSp>
        <p:nvCxnSpPr>
          <p:cNvPr id="138" name="Straight Arrow Connector 83">
            <a:extLst>
              <a:ext uri="{FF2B5EF4-FFF2-40B4-BE49-F238E27FC236}">
                <a16:creationId xmlns:a16="http://schemas.microsoft.com/office/drawing/2014/main" id="{D230CE4A-A0E9-4644-A7CA-1F91B8881F23}"/>
              </a:ext>
            </a:extLst>
          </p:cNvPr>
          <p:cNvCxnSpPr>
            <a:cxnSpLocks/>
            <a:endCxn id="144" idx="1"/>
          </p:cNvCxnSpPr>
          <p:nvPr/>
        </p:nvCxnSpPr>
        <p:spPr bwMode="gray">
          <a:xfrm flipV="1">
            <a:off x="8361368" y="5848837"/>
            <a:ext cx="340545" cy="95762"/>
          </a:xfrm>
          <a:prstGeom prst="straightConnector1">
            <a:avLst/>
          </a:prstGeom>
          <a:noFill/>
          <a:ln w="19050" cap="flat" cmpd="sng" algn="ctr">
            <a:solidFill>
              <a:srgbClr val="1AABE2"/>
            </a:solidFill>
            <a:prstDash val="solid"/>
            <a:miter lim="800000"/>
            <a:tailEnd type="triangle"/>
          </a:ln>
          <a:effectLst/>
        </p:spPr>
      </p:cxnSp>
      <p:sp>
        <p:nvSpPr>
          <p:cNvPr id="139" name="Rectangular Callout 75">
            <a:extLst>
              <a:ext uri="{FF2B5EF4-FFF2-40B4-BE49-F238E27FC236}">
                <a16:creationId xmlns:a16="http://schemas.microsoft.com/office/drawing/2014/main" id="{A81C0F52-E8AD-4DAB-A8F2-431F869A1482}"/>
              </a:ext>
            </a:extLst>
          </p:cNvPr>
          <p:cNvSpPr/>
          <p:nvPr/>
        </p:nvSpPr>
        <p:spPr bwMode="gray">
          <a:xfrm>
            <a:off x="8307787" y="5250228"/>
            <a:ext cx="1146953" cy="315071"/>
          </a:xfrm>
          <a:prstGeom prst="wedgeRectCallout">
            <a:avLst>
              <a:gd name="adj1" fmla="val -40011"/>
              <a:gd name="adj2" fmla="val 98057"/>
            </a:avLst>
          </a:prstGeom>
          <a:solidFill>
            <a:sysClr val="window" lastClr="FFFFFF"/>
          </a:soli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black"/>
                </a:solidFill>
                <a:effectLst/>
                <a:uLnTx/>
                <a:uFillTx/>
                <a:latin typeface="Huawei Sans"/>
                <a:ea typeface="方正兰亭黑简体"/>
                <a:cs typeface="+mn-cs"/>
              </a:rPr>
              <a:t>GRE tunnel interface</a:t>
            </a:r>
          </a:p>
        </p:txBody>
      </p:sp>
      <p:sp>
        <p:nvSpPr>
          <p:cNvPr id="140" name="TextBox 120">
            <a:extLst>
              <a:ext uri="{FF2B5EF4-FFF2-40B4-BE49-F238E27FC236}">
                <a16:creationId xmlns:a16="http://schemas.microsoft.com/office/drawing/2014/main" id="{577829D0-1D93-47BD-80BC-B96B2EB619D8}"/>
              </a:ext>
            </a:extLst>
          </p:cNvPr>
          <p:cNvSpPr txBox="1"/>
          <p:nvPr/>
        </p:nvSpPr>
        <p:spPr bwMode="gray">
          <a:xfrm>
            <a:off x="6583258" y="5281818"/>
            <a:ext cx="1052280" cy="288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S: IP1, D: IP2</a:t>
            </a:r>
          </a:p>
        </p:txBody>
      </p:sp>
      <p:sp>
        <p:nvSpPr>
          <p:cNvPr id="141" name="TextBox 120">
            <a:extLst>
              <a:ext uri="{FF2B5EF4-FFF2-40B4-BE49-F238E27FC236}">
                <a16:creationId xmlns:a16="http://schemas.microsoft.com/office/drawing/2014/main" id="{97CA8C33-26A6-42DE-954A-FFF11611092E}"/>
              </a:ext>
            </a:extLst>
          </p:cNvPr>
          <p:cNvSpPr txBox="1"/>
          <p:nvPr/>
        </p:nvSpPr>
        <p:spPr bwMode="gray">
          <a:xfrm>
            <a:off x="7635780" y="5286282"/>
            <a:ext cx="564824" cy="287715"/>
          </a:xfrm>
          <a:prstGeom prst="roundRect">
            <a:avLst>
              <a:gd name="adj" fmla="val 6721"/>
            </a:avLst>
          </a:prstGeom>
          <a:solidFill>
            <a:srgbClr val="FFD17D"/>
          </a:solidFill>
          <a:ln w="12700">
            <a:solidFill>
              <a:srgbClr val="FFD17D"/>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42" name="TextBox 120">
            <a:extLst>
              <a:ext uri="{FF2B5EF4-FFF2-40B4-BE49-F238E27FC236}">
                <a16:creationId xmlns:a16="http://schemas.microsoft.com/office/drawing/2014/main" id="{E615B1C0-1EA4-43BC-891E-20DBC7E61CE9}"/>
              </a:ext>
            </a:extLst>
          </p:cNvPr>
          <p:cNvSpPr txBox="1"/>
          <p:nvPr/>
        </p:nvSpPr>
        <p:spPr bwMode="gray">
          <a:xfrm>
            <a:off x="6060091" y="5286282"/>
            <a:ext cx="522607" cy="287715"/>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GRE</a:t>
            </a:r>
          </a:p>
        </p:txBody>
      </p:sp>
      <p:sp>
        <p:nvSpPr>
          <p:cNvPr id="143" name="TextBox 120">
            <a:extLst>
              <a:ext uri="{FF2B5EF4-FFF2-40B4-BE49-F238E27FC236}">
                <a16:creationId xmlns:a16="http://schemas.microsoft.com/office/drawing/2014/main" id="{6CEF16F5-744B-450A-9916-CB309A6D3494}"/>
              </a:ext>
            </a:extLst>
          </p:cNvPr>
          <p:cNvSpPr txBox="1"/>
          <p:nvPr/>
        </p:nvSpPr>
        <p:spPr bwMode="gray">
          <a:xfrm>
            <a:off x="4957929" y="5286282"/>
            <a:ext cx="1096048" cy="287715"/>
          </a:xfrm>
          <a:prstGeom prst="roundRect">
            <a:avLst>
              <a:gd name="adj" fmla="val 6721"/>
            </a:avLst>
          </a:prstGeom>
          <a:solidFill>
            <a:srgbClr val="8BC9A0"/>
          </a:solidFill>
          <a:ln w="12700">
            <a:solidFill>
              <a:srgbClr val="8BC9A0"/>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white"/>
                </a:solidFill>
                <a:effectLst/>
                <a:uLnTx/>
                <a:uFillTx/>
                <a:sym typeface="Huawei Sans" panose="020C0503030203020204" pitchFamily="34" charset="0"/>
              </a:rPr>
              <a:t>S: IPA, D: IPB</a:t>
            </a:r>
          </a:p>
        </p:txBody>
      </p:sp>
      <p:sp>
        <p:nvSpPr>
          <p:cNvPr id="144" name="TextBox 120">
            <a:extLst>
              <a:ext uri="{FF2B5EF4-FFF2-40B4-BE49-F238E27FC236}">
                <a16:creationId xmlns:a16="http://schemas.microsoft.com/office/drawing/2014/main" id="{8A11DEC1-DA2D-4EAA-AC86-31AC011AC119}"/>
              </a:ext>
            </a:extLst>
          </p:cNvPr>
          <p:cNvSpPr txBox="1"/>
          <p:nvPr/>
        </p:nvSpPr>
        <p:spPr bwMode="gray">
          <a:xfrm>
            <a:off x="8701913" y="5704837"/>
            <a:ext cx="1057875" cy="2880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sym typeface="Huawei Sans" panose="020C0503030203020204" pitchFamily="34" charset="0"/>
              </a:rPr>
              <a:t>S: IP1, D: IP2</a:t>
            </a:r>
          </a:p>
        </p:txBody>
      </p:sp>
      <p:sp>
        <p:nvSpPr>
          <p:cNvPr id="145" name="TextBox 120">
            <a:extLst>
              <a:ext uri="{FF2B5EF4-FFF2-40B4-BE49-F238E27FC236}">
                <a16:creationId xmlns:a16="http://schemas.microsoft.com/office/drawing/2014/main" id="{8D35DE0D-EDD1-4386-A757-627DE013D1C4}"/>
              </a:ext>
            </a:extLst>
          </p:cNvPr>
          <p:cNvSpPr txBox="1"/>
          <p:nvPr/>
        </p:nvSpPr>
        <p:spPr bwMode="gray">
          <a:xfrm>
            <a:off x="9760347" y="5709301"/>
            <a:ext cx="564824" cy="287715"/>
          </a:xfrm>
          <a:prstGeom prst="roundRect">
            <a:avLst>
              <a:gd name="adj" fmla="val 6721"/>
            </a:avLst>
          </a:prstGeom>
          <a:solidFill>
            <a:srgbClr val="FFD17D"/>
          </a:solidFill>
          <a:ln w="12700">
            <a:solidFill>
              <a:srgbClr val="FFD17D"/>
            </a:solidFill>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lumMod val="50000"/>
                  </a:prstClr>
                </a:solidFill>
                <a:effectLst/>
                <a:uLnTx/>
                <a:uFillTx/>
                <a:sym typeface="Huawei Sans" panose="020C0503030203020204" pitchFamily="34" charset="0"/>
              </a:rPr>
              <a:t>Data</a:t>
            </a:r>
          </a:p>
        </p:txBody>
      </p:sp>
      <p:sp>
        <p:nvSpPr>
          <p:cNvPr id="146" name="Oval 41">
            <a:extLst>
              <a:ext uri="{FF2B5EF4-FFF2-40B4-BE49-F238E27FC236}">
                <a16:creationId xmlns:a16="http://schemas.microsoft.com/office/drawing/2014/main" id="{1F5B20F1-9C8B-4E2F-B52F-39F5F318D990}"/>
              </a:ext>
            </a:extLst>
          </p:cNvPr>
          <p:cNvSpPr>
            <a:spLocks noChangeAspect="1"/>
          </p:cNvSpPr>
          <p:nvPr/>
        </p:nvSpPr>
        <p:spPr bwMode="gray">
          <a:xfrm>
            <a:off x="3802436" y="3514364"/>
            <a:ext cx="159261" cy="159261"/>
          </a:xfrm>
          <a:prstGeom prst="ellipse">
            <a:avLst/>
          </a:prstGeom>
          <a:solidFill>
            <a:srgbClr val="FFC000"/>
          </a:solidFill>
          <a:ln w="28575"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prstClr val="black"/>
              </a:solidFill>
              <a:effectLst/>
              <a:uLnTx/>
              <a:uFillTx/>
              <a:latin typeface="Huawei Sans"/>
              <a:ea typeface="方正兰亭黑简体"/>
              <a:cs typeface="+mn-cs"/>
            </a:endParaRPr>
          </a:p>
        </p:txBody>
      </p:sp>
      <p:sp>
        <p:nvSpPr>
          <p:cNvPr id="147" name="Oval 41">
            <a:extLst>
              <a:ext uri="{FF2B5EF4-FFF2-40B4-BE49-F238E27FC236}">
                <a16:creationId xmlns:a16="http://schemas.microsoft.com/office/drawing/2014/main" id="{C17F1603-B162-415A-AD6F-00759F367AA6}"/>
              </a:ext>
            </a:extLst>
          </p:cNvPr>
          <p:cNvSpPr>
            <a:spLocks noChangeAspect="1"/>
          </p:cNvSpPr>
          <p:nvPr/>
        </p:nvSpPr>
        <p:spPr bwMode="gray">
          <a:xfrm>
            <a:off x="7921498" y="3494987"/>
            <a:ext cx="159261" cy="159261"/>
          </a:xfrm>
          <a:prstGeom prst="ellipse">
            <a:avLst/>
          </a:prstGeom>
          <a:solidFill>
            <a:srgbClr val="FFC000"/>
          </a:solidFill>
          <a:ln w="28575"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prstClr val="black"/>
              </a:solidFill>
              <a:effectLst/>
              <a:uLnTx/>
              <a:uFillTx/>
              <a:latin typeface="Huawei Sans"/>
              <a:ea typeface="方正兰亭黑简体"/>
              <a:cs typeface="+mn-cs"/>
            </a:endParaRPr>
          </a:p>
        </p:txBody>
      </p:sp>
      <p:sp>
        <p:nvSpPr>
          <p:cNvPr id="148" name="TextBox 65">
            <a:extLst>
              <a:ext uri="{FF2B5EF4-FFF2-40B4-BE49-F238E27FC236}">
                <a16:creationId xmlns:a16="http://schemas.microsoft.com/office/drawing/2014/main" id="{2156F713-CF07-4053-8B28-828106E5F7F0}"/>
              </a:ext>
            </a:extLst>
          </p:cNvPr>
          <p:cNvSpPr txBox="1"/>
          <p:nvPr/>
        </p:nvSpPr>
        <p:spPr bwMode="gray">
          <a:xfrm flipH="1">
            <a:off x="3857026" y="3301329"/>
            <a:ext cx="468779" cy="276999"/>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IPA</a:t>
            </a:r>
          </a:p>
        </p:txBody>
      </p:sp>
      <p:sp>
        <p:nvSpPr>
          <p:cNvPr id="149" name="TextBox 67">
            <a:extLst>
              <a:ext uri="{FF2B5EF4-FFF2-40B4-BE49-F238E27FC236}">
                <a16:creationId xmlns:a16="http://schemas.microsoft.com/office/drawing/2014/main" id="{1AF38176-B896-489D-9254-788CCF788F94}"/>
              </a:ext>
            </a:extLst>
          </p:cNvPr>
          <p:cNvSpPr txBox="1"/>
          <p:nvPr/>
        </p:nvSpPr>
        <p:spPr bwMode="gray">
          <a:xfrm flipH="1">
            <a:off x="7576243" y="3276452"/>
            <a:ext cx="468779" cy="276999"/>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IPB</a:t>
            </a:r>
          </a:p>
        </p:txBody>
      </p:sp>
      <p:sp>
        <p:nvSpPr>
          <p:cNvPr id="150" name="TextBox 59">
            <a:extLst>
              <a:ext uri="{FF2B5EF4-FFF2-40B4-BE49-F238E27FC236}">
                <a16:creationId xmlns:a16="http://schemas.microsoft.com/office/drawing/2014/main" id="{4B93E841-D27F-42FC-AB5C-767F3FE211CA}"/>
              </a:ext>
            </a:extLst>
          </p:cNvPr>
          <p:cNvSpPr txBox="1"/>
          <p:nvPr/>
        </p:nvSpPr>
        <p:spPr bwMode="gray">
          <a:xfrm flipH="1">
            <a:off x="1555393" y="3212558"/>
            <a:ext cx="468779" cy="276999"/>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IP1</a:t>
            </a:r>
          </a:p>
        </p:txBody>
      </p:sp>
      <p:sp>
        <p:nvSpPr>
          <p:cNvPr id="151" name="TextBox 62">
            <a:extLst>
              <a:ext uri="{FF2B5EF4-FFF2-40B4-BE49-F238E27FC236}">
                <a16:creationId xmlns:a16="http://schemas.microsoft.com/office/drawing/2014/main" id="{EB11FAEE-3241-47DB-B529-0797209DC643}"/>
              </a:ext>
            </a:extLst>
          </p:cNvPr>
          <p:cNvSpPr txBox="1"/>
          <p:nvPr/>
        </p:nvSpPr>
        <p:spPr bwMode="gray">
          <a:xfrm flipH="1">
            <a:off x="9963484" y="3189581"/>
            <a:ext cx="468779" cy="276999"/>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IP2</a:t>
            </a:r>
          </a:p>
        </p:txBody>
      </p:sp>
      <p:sp>
        <p:nvSpPr>
          <p:cNvPr id="152" name="文本框 151"/>
          <p:cNvSpPr txBox="1"/>
          <p:nvPr/>
        </p:nvSpPr>
        <p:spPr bwMode="gray">
          <a:xfrm>
            <a:off x="3437862" y="3071638"/>
            <a:ext cx="455574"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R1</a:t>
            </a:r>
          </a:p>
        </p:txBody>
      </p:sp>
      <p:sp>
        <p:nvSpPr>
          <p:cNvPr id="153" name="文本框 152"/>
          <p:cNvSpPr txBox="1"/>
          <p:nvPr/>
        </p:nvSpPr>
        <p:spPr bwMode="gray">
          <a:xfrm>
            <a:off x="8023654" y="3081117"/>
            <a:ext cx="455574" cy="369332"/>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R2</a:t>
            </a:r>
          </a:p>
        </p:txBody>
      </p:sp>
    </p:spTree>
    <p:extLst>
      <p:ext uri="{BB962C8B-B14F-4D97-AF65-F5344CB8AC3E}">
        <p14:creationId xmlns:p14="http://schemas.microsoft.com/office/powerpoint/2010/main" val="3350800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an 225">
            <a:extLst>
              <a:ext uri="{FF2B5EF4-FFF2-40B4-BE49-F238E27FC236}">
                <a16:creationId xmlns:a16="http://schemas.microsoft.com/office/drawing/2014/main" id="{F9E4D923-3B80-4B3D-A6AC-67152AC88CC8}"/>
              </a:ext>
            </a:extLst>
          </p:cNvPr>
          <p:cNvSpPr/>
          <p:nvPr/>
        </p:nvSpPr>
        <p:spPr bwMode="gray">
          <a:xfrm rot="5400000" flipH="1">
            <a:off x="4342217" y="4104350"/>
            <a:ext cx="182222" cy="61465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GRE does not support encryption or authentication, and GRE data transmission cannot be secured.</a:t>
            </a:r>
          </a:p>
          <a:p>
            <a:pPr algn="l"/>
            <a:r>
              <a:rPr lang="en-US" sz="1800" dirty="0">
                <a:latin typeface="Huawei Sans" panose="020C0503030203020204" pitchFamily="34" charset="0"/>
              </a:rPr>
              <a:t>The major disadvantage of IPsec is that it supports only the IP protocols and does not support multicast.</a:t>
            </a:r>
          </a:p>
          <a:p>
            <a:pPr algn="l"/>
            <a:r>
              <a:rPr lang="en-US" sz="1800" dirty="0">
                <a:latin typeface="Huawei Sans" panose="020C0503030203020204" pitchFamily="34" charset="0"/>
              </a:rPr>
              <a:t>GRE over IPsec can be deployed to combine the advantages of the two VPN technologies.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GRE over IPsec</a:t>
            </a:r>
          </a:p>
        </p:txBody>
      </p:sp>
      <p:cxnSp>
        <p:nvCxnSpPr>
          <p:cNvPr id="4" name="直接连接符 3"/>
          <p:cNvCxnSpPr/>
          <p:nvPr/>
        </p:nvCxnSpPr>
        <p:spPr bwMode="gray">
          <a:xfrm>
            <a:off x="8807637" y="4460335"/>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Text Box 26"/>
          <p:cNvSpPr txBox="1">
            <a:spLocks noChangeArrowheads="1"/>
          </p:cNvSpPr>
          <p:nvPr/>
        </p:nvSpPr>
        <p:spPr bwMode="gray">
          <a:xfrm>
            <a:off x="3343549" y="4639172"/>
            <a:ext cx="992957" cy="307712"/>
          </a:xfrm>
          <a:prstGeom prst="rect">
            <a:avLst/>
          </a:prstGeom>
          <a:noFill/>
          <a:ln w="9525">
            <a:noFill/>
            <a:miter lim="800000"/>
            <a:headEnd/>
            <a:tailEnd/>
          </a:ln>
        </p:spPr>
        <p:txBody>
          <a:bodyPr wrap="square" lIns="91379" tIns="45688" rIns="91379" bIns="45688">
            <a:noAutofit/>
          </a:bodyPr>
          <a:lstStyle/>
          <a:p>
            <a:pPr algn="ctr" eaLnBrk="1" fontAlgn="ctr" hangingPunct="1"/>
            <a:r>
              <a:rPr kumimoji="1" lang="en-US" sz="1400" dirty="0">
                <a:latin typeface="Huawei Sans" panose="020C0503030203020204" pitchFamily="34" charset="0"/>
                <a:ea typeface="+mn-ea"/>
              </a:rPr>
              <a:t>Enterprise egress</a:t>
            </a:r>
          </a:p>
        </p:txBody>
      </p:sp>
      <p:sp>
        <p:nvSpPr>
          <p:cNvPr id="6" name="Right Arrow 16"/>
          <p:cNvSpPr/>
          <p:nvPr/>
        </p:nvSpPr>
        <p:spPr bwMode="gray">
          <a:xfrm>
            <a:off x="4999010" y="4332942"/>
            <a:ext cx="2005337" cy="621227"/>
          </a:xfrm>
          <a:prstGeom prst="rightArrow">
            <a:avLst/>
          </a:prstGeom>
        </p:spPr>
        <p:txBody>
          <a:bodyPr wrap="square" rtlCol="0" anchor="ctr">
            <a:noAutofit/>
          </a:bodyPr>
          <a:lstStyle/>
          <a:p>
            <a:pPr marL="342900" indent="-342900" algn="ctr" fontAlgn="ctr">
              <a:buFont typeface="+mj-lt"/>
              <a:buAutoNum type="arabicPeriod"/>
            </a:pPr>
            <a:endParaRPr lang="zh-CN" altLang="en-US" sz="1800">
              <a:latin typeface="Huawei Sans" panose="020C0503030203020204" pitchFamily="34" charset="0"/>
              <a:ea typeface="+mn-ea"/>
              <a:cs typeface="Courier New" panose="02070309020205020404" pitchFamily="49" charset="0"/>
            </a:endParaRPr>
          </a:p>
        </p:txBody>
      </p:sp>
      <p:sp>
        <p:nvSpPr>
          <p:cNvPr id="7" name="Freeform 159"/>
          <p:cNvSpPr/>
          <p:nvPr/>
        </p:nvSpPr>
        <p:spPr bwMode="gray">
          <a:xfrm flipH="1">
            <a:off x="8568172" y="3938103"/>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ndParaRPr>
          </a:p>
          <a:p>
            <a:pPr algn="ctr" fontAlgn="ctr"/>
            <a:r>
              <a:rPr lang="en-US" sz="1400" dirty="0">
                <a:solidFill>
                  <a:schemeClr val="tx1"/>
                </a:solidFill>
                <a:latin typeface="Huawei Sans" panose="020C0503030203020204" pitchFamily="34" charset="0"/>
              </a:rPr>
              <a:t>Enterprise </a:t>
            </a:r>
          </a:p>
          <a:p>
            <a:pPr algn="ctr" fontAlgn="ctr"/>
            <a:r>
              <a:rPr lang="en-US" sz="1400" dirty="0">
                <a:solidFill>
                  <a:schemeClr val="tx1"/>
                </a:solidFill>
                <a:latin typeface="Huawei Sans" panose="020C0503030203020204" pitchFamily="34" charset="0"/>
              </a:rPr>
              <a:t>HQ</a:t>
            </a:r>
          </a:p>
        </p:txBody>
      </p:sp>
      <p:sp>
        <p:nvSpPr>
          <p:cNvPr id="8" name="Freeform 159"/>
          <p:cNvSpPr/>
          <p:nvPr/>
        </p:nvSpPr>
        <p:spPr bwMode="gray">
          <a:xfrm flipH="1">
            <a:off x="2300860" y="3938103"/>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ndParaRPr>
          </a:p>
          <a:p>
            <a:pPr algn="ctr" fontAlgn="ctr"/>
            <a:r>
              <a:rPr lang="en-US" sz="1400" dirty="0">
                <a:solidFill>
                  <a:schemeClr val="tx1"/>
                </a:solidFill>
                <a:latin typeface="Huawei Sans" panose="020C0503030203020204" pitchFamily="34" charset="0"/>
              </a:rPr>
              <a:t>Enterprise branch</a:t>
            </a:r>
          </a:p>
        </p:txBody>
      </p:sp>
      <p:pic>
        <p:nvPicPr>
          <p:cNvPr id="9" name="Picture 12" descr="E:\2016.01\1.12 扁平化图标\蓝色\AR-蓝色最新-40.png"/>
          <p:cNvPicPr>
            <a:picLocks noChangeAspect="1" noChangeArrowheads="1"/>
          </p:cNvPicPr>
          <p:nvPr/>
        </p:nvPicPr>
        <p:blipFill>
          <a:blip r:embed="rId3" cstate="print"/>
          <a:srcRect/>
          <a:stretch>
            <a:fillRect/>
          </a:stretch>
        </p:blipFill>
        <p:spPr bwMode="gray">
          <a:xfrm>
            <a:off x="3573848" y="4214114"/>
            <a:ext cx="540000" cy="441818"/>
          </a:xfrm>
          <a:prstGeom prst="rect">
            <a:avLst/>
          </a:prstGeom>
          <a:noFill/>
        </p:spPr>
      </p:pic>
      <p:pic>
        <p:nvPicPr>
          <p:cNvPr id="10" name="Picture 12" descr="E:\2016.01\1.12 扁平化图标\蓝色\AR-蓝色最新-40.png"/>
          <p:cNvPicPr>
            <a:picLocks noChangeAspect="1" noChangeArrowheads="1"/>
          </p:cNvPicPr>
          <p:nvPr/>
        </p:nvPicPr>
        <p:blipFill>
          <a:blip r:embed="rId3" cstate="print"/>
          <a:srcRect/>
          <a:stretch>
            <a:fillRect/>
          </a:stretch>
        </p:blipFill>
        <p:spPr bwMode="gray">
          <a:xfrm>
            <a:off x="8169632" y="4214114"/>
            <a:ext cx="540000" cy="441818"/>
          </a:xfrm>
          <a:prstGeom prst="rect">
            <a:avLst/>
          </a:prstGeom>
          <a:noFill/>
        </p:spPr>
      </p:pic>
      <p:sp>
        <p:nvSpPr>
          <p:cNvPr id="13" name="Freeform 159"/>
          <p:cNvSpPr/>
          <p:nvPr/>
        </p:nvSpPr>
        <p:spPr bwMode="gray">
          <a:xfrm flipH="1">
            <a:off x="5244693" y="3953285"/>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a:p>
            <a:pPr algn="ctr" fontAlgn="ctr"/>
            <a:endParaRPr lang="en-US" altLang="zh-CN" dirty="0">
              <a:solidFill>
                <a:schemeClr val="tx1"/>
              </a:solidFill>
              <a:latin typeface="Huawei Sans" panose="020C0503030203020204" pitchFamily="34" charset="0"/>
            </a:endParaRPr>
          </a:p>
          <a:p>
            <a:pPr algn="ctr" fontAlgn="ctr"/>
            <a:r>
              <a:rPr lang="en-US">
                <a:solidFill>
                  <a:schemeClr val="tx1"/>
                </a:solidFill>
                <a:latin typeface="Huawei Sans" panose="020C0503030203020204" pitchFamily="34" charset="0"/>
              </a:rPr>
              <a:t>Internet</a:t>
            </a:r>
          </a:p>
        </p:txBody>
      </p:sp>
      <p:sp>
        <p:nvSpPr>
          <p:cNvPr id="14" name="Text Box 26"/>
          <p:cNvSpPr txBox="1">
            <a:spLocks noChangeArrowheads="1"/>
          </p:cNvSpPr>
          <p:nvPr/>
        </p:nvSpPr>
        <p:spPr bwMode="gray">
          <a:xfrm>
            <a:off x="7947396" y="4660446"/>
            <a:ext cx="992957" cy="307712"/>
          </a:xfrm>
          <a:prstGeom prst="rect">
            <a:avLst/>
          </a:prstGeom>
          <a:noFill/>
          <a:ln w="9525">
            <a:noFill/>
            <a:miter lim="800000"/>
            <a:headEnd/>
            <a:tailEnd/>
          </a:ln>
        </p:spPr>
        <p:txBody>
          <a:bodyPr wrap="square" lIns="91379" tIns="45688" rIns="91379" bIns="45688">
            <a:noAutofit/>
          </a:bodyPr>
          <a:lstStyle/>
          <a:p>
            <a:pPr algn="ctr" eaLnBrk="1" fontAlgn="ctr" hangingPunct="1"/>
            <a:r>
              <a:rPr kumimoji="1" lang="en-US" sz="1400">
                <a:latin typeface="Huawei Sans" panose="020C0503030203020204" pitchFamily="34" charset="0"/>
                <a:ea typeface="+mn-ea"/>
              </a:rPr>
              <a:t>Enterprise egress</a:t>
            </a:r>
          </a:p>
        </p:txBody>
      </p:sp>
      <p:pic>
        <p:nvPicPr>
          <p:cNvPr id="17"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15075" y="4111542"/>
            <a:ext cx="540000" cy="442800"/>
          </a:xfrm>
          <a:prstGeom prst="rect">
            <a:avLst/>
          </a:prstGeom>
        </p:spPr>
      </p:pic>
      <p:pic>
        <p:nvPicPr>
          <p:cNvPr id="18"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724713" y="4111542"/>
            <a:ext cx="540000" cy="442800"/>
          </a:xfrm>
          <a:prstGeom prst="rect">
            <a:avLst/>
          </a:prstGeom>
        </p:spPr>
      </p:pic>
      <p:cxnSp>
        <p:nvCxnSpPr>
          <p:cNvPr id="21" name="Straight Connector 15"/>
          <p:cNvCxnSpPr>
            <a:endCxn id="23" idx="1"/>
          </p:cNvCxnSpPr>
          <p:nvPr/>
        </p:nvCxnSpPr>
        <p:spPr bwMode="gray">
          <a:xfrm>
            <a:off x="4137436" y="4627110"/>
            <a:ext cx="1077007" cy="68742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59"/>
          <p:cNvCxnSpPr>
            <a:endCxn id="23" idx="3"/>
          </p:cNvCxnSpPr>
          <p:nvPr/>
        </p:nvCxnSpPr>
        <p:spPr bwMode="gray">
          <a:xfrm flipH="1">
            <a:off x="7069036" y="4661501"/>
            <a:ext cx="1048694" cy="65303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Rectangle 28"/>
          <p:cNvSpPr/>
          <p:nvPr/>
        </p:nvSpPr>
        <p:spPr bwMode="gray">
          <a:xfrm>
            <a:off x="5214443" y="5167169"/>
            <a:ext cx="1854593" cy="294739"/>
          </a:xfrm>
          <a:prstGeom prst="rect">
            <a:avLst/>
          </a:prstGeom>
          <a:no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Data</a:t>
            </a:r>
            <a:r>
              <a:rPr lang="en-US" sz="1600" b="1">
                <a:solidFill>
                  <a:srgbClr val="EC7061"/>
                </a:solidFill>
                <a:latin typeface="Huawei Sans" panose="020C0503030203020204" pitchFamily="34" charset="0"/>
              </a:rPr>
              <a:t> encrypted</a:t>
            </a:r>
          </a:p>
        </p:txBody>
      </p:sp>
      <p:sp>
        <p:nvSpPr>
          <p:cNvPr id="24" name="Can 41"/>
          <p:cNvSpPr/>
          <p:nvPr/>
        </p:nvSpPr>
        <p:spPr bwMode="gray">
          <a:xfrm rot="5400000">
            <a:off x="6033353" y="2780366"/>
            <a:ext cx="335839" cy="327396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ectangular Callout 66"/>
          <p:cNvSpPr/>
          <p:nvPr/>
        </p:nvSpPr>
        <p:spPr bwMode="gray">
          <a:xfrm>
            <a:off x="4593770" y="3674215"/>
            <a:ext cx="1512638"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80168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rPr>
              <a:t>IPsec tunnel (outer layer)</a:t>
            </a:r>
          </a:p>
        </p:txBody>
      </p:sp>
      <p:sp>
        <p:nvSpPr>
          <p:cNvPr id="31" name="Can 225">
            <a:extLst>
              <a:ext uri="{FF2B5EF4-FFF2-40B4-BE49-F238E27FC236}">
                <a16:creationId xmlns:a16="http://schemas.microsoft.com/office/drawing/2014/main" id="{30D0A019-AFE4-4E0D-AACA-484A4DF6239A}"/>
              </a:ext>
            </a:extLst>
          </p:cNvPr>
          <p:cNvSpPr/>
          <p:nvPr/>
        </p:nvSpPr>
        <p:spPr bwMode="gray">
          <a:xfrm rot="5400000" flipH="1">
            <a:off x="7842322" y="4175480"/>
            <a:ext cx="182222" cy="47239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ular Callout 66"/>
          <p:cNvSpPr/>
          <p:nvPr/>
        </p:nvSpPr>
        <p:spPr bwMode="gray">
          <a:xfrm flipH="1">
            <a:off x="6820309" y="3685726"/>
            <a:ext cx="1579105"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801688" fontAlgn="ctr">
              <a:spcBef>
                <a:spcPct val="50000"/>
              </a:spcBef>
            </a:pPr>
            <a:r>
              <a:rPr lang="en-US" sz="1200">
                <a:solidFill>
                  <a:schemeClr val="tx1"/>
                </a:solidFill>
                <a:latin typeface="Huawei Sans" panose="020C0503030203020204" pitchFamily="34" charset="0"/>
                <a:ea typeface="方正兰亭黑简体" panose="02000000000000000000" pitchFamily="2" charset="-122"/>
              </a:rPr>
              <a:t>GRE tunnel (inner layer)</a:t>
            </a:r>
          </a:p>
        </p:txBody>
      </p:sp>
      <p:sp>
        <p:nvSpPr>
          <p:cNvPr id="26" name="五边形 25"/>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27" name="燕尾形 26"/>
          <p:cNvSpPr/>
          <p:nvPr/>
        </p:nvSpPr>
        <p:spPr bwMode="gray">
          <a:xfrm>
            <a:off x="10217575"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28" name="燕尾形 27"/>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29" name="燕尾形 28"/>
          <p:cNvSpPr/>
          <p:nvPr/>
        </p:nvSpPr>
        <p:spPr bwMode="gray">
          <a:xfrm>
            <a:off x="9437927"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GRE</a:t>
            </a:r>
          </a:p>
        </p:txBody>
      </p:sp>
    </p:spTree>
    <p:extLst>
      <p:ext uri="{BB962C8B-B14F-4D97-AF65-F5344CB8AC3E}">
        <p14:creationId xmlns:p14="http://schemas.microsoft.com/office/powerpoint/2010/main" val="933053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bwMode="gray"/>
        <p:txBody>
          <a:bodyPr wrap="square">
            <a:noAutofit/>
          </a:bodyPr>
          <a:lstStyle/>
          <a:p>
            <a:r>
              <a:rPr lang="en-US" altLang="zh-CN" dirty="0">
                <a:latin typeface="Huawei Sans" panose="020C0503030203020204" pitchFamily="34" charset="0"/>
              </a:rPr>
              <a:t>Introduction to</a:t>
            </a:r>
            <a:r>
              <a:rPr lang="en-US" dirty="0">
                <a:latin typeface="Huawei Sans" panose="020C0503030203020204" pitchFamily="34" charset="0"/>
              </a:rPr>
              <a:t> VPN Technology</a:t>
            </a:r>
          </a:p>
        </p:txBody>
      </p:sp>
      <p:sp>
        <p:nvSpPr>
          <p:cNvPr id="2" name="Text Placeholder 1">
            <a:extLst>
              <a:ext uri="{FF2B5EF4-FFF2-40B4-BE49-F238E27FC236}">
                <a16:creationId xmlns:a16="http://schemas.microsoft.com/office/drawing/2014/main" id="{23C53232-7719-42B6-8263-8CA00336F82A}"/>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3025795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15"/>
          <p:cNvCxnSpPr/>
          <p:nvPr/>
        </p:nvCxnSpPr>
        <p:spPr bwMode="gray">
          <a:xfrm flipH="1">
            <a:off x="4583105" y="4631964"/>
            <a:ext cx="1523303" cy="1089601"/>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5" name="Can 41"/>
          <p:cNvSpPr/>
          <p:nvPr/>
        </p:nvSpPr>
        <p:spPr bwMode="gray">
          <a:xfrm rot="4314269">
            <a:off x="6193547" y="3517285"/>
            <a:ext cx="236717" cy="3560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L2TP is a virtual private dial-up network (VPDN) tunneling protocol that extends point-to-point (P2P) applications. L2TP provides access services for employees on business trips or enterprise branches to remotely access intranet resources.</a:t>
            </a:r>
          </a:p>
          <a:p>
            <a:pPr algn="l"/>
            <a:r>
              <a:rPr lang="en-US" sz="1800" dirty="0">
                <a:latin typeface="Huawei Sans" panose="020C0503030203020204" pitchFamily="34" charset="0"/>
              </a:rPr>
              <a:t>An L2TP network consists of L2TP access concentrators (LACs) and L2TP network servers (LNSs).</a:t>
            </a: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L2TP Overview</a:t>
            </a:r>
          </a:p>
        </p:txBody>
      </p:sp>
      <p:sp>
        <p:nvSpPr>
          <p:cNvPr id="4" name="Freeform 159"/>
          <p:cNvSpPr/>
          <p:nvPr/>
        </p:nvSpPr>
        <p:spPr bwMode="gray">
          <a:xfrm flipH="1">
            <a:off x="2397916" y="4049636"/>
            <a:ext cx="1327741" cy="7898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16165" y="4364781"/>
            <a:ext cx="540000" cy="442800"/>
          </a:xfrm>
          <a:prstGeom prst="rect">
            <a:avLst/>
          </a:prstGeom>
        </p:spPr>
      </p:pic>
      <p:sp>
        <p:nvSpPr>
          <p:cNvPr id="6" name="Freeform 159"/>
          <p:cNvSpPr/>
          <p:nvPr/>
        </p:nvSpPr>
        <p:spPr bwMode="gray">
          <a:xfrm flipH="1">
            <a:off x="8412580" y="4049636"/>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7"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20158" y="4364781"/>
            <a:ext cx="540000" cy="442800"/>
          </a:xfrm>
          <a:prstGeom prst="rect">
            <a:avLst/>
          </a:prstGeom>
        </p:spPr>
      </p:pic>
      <p:pic>
        <p:nvPicPr>
          <p:cNvPr id="8" name="图片 42" descr="大型网管-蓝.png"/>
          <p:cNvPicPr>
            <a:picLocks noChangeAspect="1"/>
          </p:cNvPicPr>
          <p:nvPr/>
        </p:nvPicPr>
        <p:blipFill>
          <a:blip r:embed="rId4" cstate="print"/>
          <a:stretch>
            <a:fillRect/>
          </a:stretch>
        </p:blipFill>
        <p:spPr bwMode="gray">
          <a:xfrm>
            <a:off x="9050320" y="3922964"/>
            <a:ext cx="539607" cy="441817"/>
          </a:xfrm>
          <a:prstGeom prst="rect">
            <a:avLst/>
          </a:prstGeom>
        </p:spPr>
      </p:pic>
      <p:sp>
        <p:nvSpPr>
          <p:cNvPr id="9" name="TextBox 8"/>
          <p:cNvSpPr txBox="1"/>
          <p:nvPr/>
        </p:nvSpPr>
        <p:spPr bwMode="gray">
          <a:xfrm>
            <a:off x="8040380" y="4092154"/>
            <a:ext cx="50272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a:latin typeface="Huawei Sans" panose="020C0503030203020204" pitchFamily="34" charset="0"/>
                <a:ea typeface="+mn-ea"/>
              </a:rPr>
              <a:t>LNS</a:t>
            </a:r>
          </a:p>
        </p:txBody>
      </p:sp>
      <p:sp>
        <p:nvSpPr>
          <p:cNvPr id="10" name="TextBox 9"/>
          <p:cNvSpPr txBox="1"/>
          <p:nvPr/>
        </p:nvSpPr>
        <p:spPr bwMode="gray">
          <a:xfrm>
            <a:off x="3651355" y="4088430"/>
            <a:ext cx="49471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a:latin typeface="Huawei Sans" panose="020C0503030203020204" pitchFamily="34" charset="0"/>
                <a:ea typeface="+mn-ea"/>
              </a:rPr>
              <a:t>LAC</a:t>
            </a:r>
          </a:p>
        </p:txBody>
      </p:sp>
      <p:pic>
        <p:nvPicPr>
          <p:cNvPr id="12" name="图片 51" descr="交换机.png"/>
          <p:cNvPicPr>
            <a:picLocks noChangeAspect="1"/>
          </p:cNvPicPr>
          <p:nvPr/>
        </p:nvPicPr>
        <p:blipFill>
          <a:blip r:embed="rId5" cstate="print"/>
          <a:stretch>
            <a:fillRect/>
          </a:stretch>
        </p:blipFill>
        <p:spPr bwMode="gray">
          <a:xfrm>
            <a:off x="2538596" y="4030926"/>
            <a:ext cx="540000" cy="441817"/>
          </a:xfrm>
          <a:prstGeom prst="rect">
            <a:avLst/>
          </a:prstGeom>
        </p:spPr>
      </p:pic>
      <p:sp>
        <p:nvSpPr>
          <p:cNvPr id="13" name="TextBox 13"/>
          <p:cNvSpPr txBox="1"/>
          <p:nvPr/>
        </p:nvSpPr>
        <p:spPr bwMode="gray">
          <a:xfrm>
            <a:off x="2498174" y="4511673"/>
            <a:ext cx="116084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mn-ea"/>
              </a:rPr>
              <a:t>Enterprise branch</a:t>
            </a:r>
          </a:p>
        </p:txBody>
      </p:sp>
      <p:sp>
        <p:nvSpPr>
          <p:cNvPr id="14" name="TextBox 14"/>
          <p:cNvSpPr txBox="1"/>
          <p:nvPr/>
        </p:nvSpPr>
        <p:spPr bwMode="gray">
          <a:xfrm>
            <a:off x="8637121" y="4493384"/>
            <a:ext cx="95937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mn-ea"/>
              </a:rPr>
              <a:t>Enterprise HQ</a:t>
            </a:r>
          </a:p>
        </p:txBody>
      </p:sp>
      <p:cxnSp>
        <p:nvCxnSpPr>
          <p:cNvPr id="15" name="Straight Connector 15"/>
          <p:cNvCxnSpPr/>
          <p:nvPr/>
        </p:nvCxnSpPr>
        <p:spPr bwMode="gray">
          <a:xfrm flipH="1">
            <a:off x="4156165" y="4586181"/>
            <a:ext cx="121824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6" name="Straight Connector 18"/>
          <p:cNvCxnSpPr>
            <a:stCxn id="7" idx="1"/>
          </p:cNvCxnSpPr>
          <p:nvPr/>
        </p:nvCxnSpPr>
        <p:spPr bwMode="gray">
          <a:xfrm flipH="1">
            <a:off x="6887778" y="4586181"/>
            <a:ext cx="1132380"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8" name="图片 56" descr="管理型无线虚链路-蓝.png"/>
          <p:cNvPicPr>
            <a:picLocks noChangeAspect="1"/>
          </p:cNvPicPr>
          <p:nvPr/>
        </p:nvPicPr>
        <p:blipFill>
          <a:blip r:embed="rId6" cstate="print"/>
          <a:stretch>
            <a:fillRect/>
          </a:stretch>
        </p:blipFill>
        <p:spPr bwMode="gray">
          <a:xfrm>
            <a:off x="4043498" y="5520949"/>
            <a:ext cx="539607" cy="441818"/>
          </a:xfrm>
          <a:prstGeom prst="rect">
            <a:avLst/>
          </a:prstGeom>
        </p:spPr>
      </p:pic>
      <p:sp>
        <p:nvSpPr>
          <p:cNvPr id="20" name="TextBox 31"/>
          <p:cNvSpPr txBox="1"/>
          <p:nvPr/>
        </p:nvSpPr>
        <p:spPr bwMode="gray">
          <a:xfrm rot="20510077">
            <a:off x="5985783" y="5103705"/>
            <a:ext cx="104454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a:latin typeface="Huawei Sans" panose="020C0503030203020204" pitchFamily="34" charset="0"/>
                <a:ea typeface="+mn-ea"/>
              </a:rPr>
              <a:t>L2TP tunnel</a:t>
            </a:r>
          </a:p>
        </p:txBody>
      </p:sp>
      <p:sp>
        <p:nvSpPr>
          <p:cNvPr id="24" name="Freeform 159"/>
          <p:cNvSpPr/>
          <p:nvPr/>
        </p:nvSpPr>
        <p:spPr bwMode="gray">
          <a:xfrm flipH="1">
            <a:off x="5206809" y="3972301"/>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a:p>
            <a:pPr algn="ctr" fontAlgn="ctr"/>
            <a:endParaRPr lang="en-US" altLang="zh-CN" dirty="0">
              <a:solidFill>
                <a:schemeClr val="tx1"/>
              </a:solidFill>
              <a:latin typeface="Huawei Sans" panose="020C0503030203020204" pitchFamily="34" charset="0"/>
            </a:endParaRPr>
          </a:p>
          <a:p>
            <a:pPr algn="ctr" fontAlgn="ctr"/>
            <a:endParaRPr lang="en-US" altLang="zh-CN" dirty="0">
              <a:solidFill>
                <a:schemeClr val="tx1"/>
              </a:solidFill>
              <a:latin typeface="Huawei Sans" panose="020C0503030203020204" pitchFamily="34" charset="0"/>
            </a:endParaRPr>
          </a:p>
          <a:p>
            <a:pPr algn="ctr" fontAlgn="ctr"/>
            <a:r>
              <a:rPr lang="en-US">
                <a:solidFill>
                  <a:schemeClr val="tx1"/>
                </a:solidFill>
                <a:latin typeface="Huawei Sans" panose="020C0503030203020204" pitchFamily="34" charset="0"/>
              </a:rPr>
              <a:t>Internet</a:t>
            </a:r>
          </a:p>
          <a:p>
            <a:pPr algn="ctr" fontAlgn="ctr"/>
            <a:endParaRPr lang="en-US" altLang="zh-CN" dirty="0">
              <a:solidFill>
                <a:schemeClr val="tx1"/>
              </a:solidFill>
              <a:latin typeface="Huawei Sans" panose="020C0503030203020204" pitchFamily="34" charset="0"/>
            </a:endParaRPr>
          </a:p>
        </p:txBody>
      </p:sp>
      <p:sp>
        <p:nvSpPr>
          <p:cNvPr id="23" name="Can 41"/>
          <p:cNvSpPr/>
          <p:nvPr/>
        </p:nvSpPr>
        <p:spPr bwMode="gray">
          <a:xfrm rot="5400000">
            <a:off x="5974772" y="2466936"/>
            <a:ext cx="236717"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22"/>
          <p:cNvSpPr txBox="1"/>
          <p:nvPr/>
        </p:nvSpPr>
        <p:spPr bwMode="gray">
          <a:xfrm>
            <a:off x="5641900" y="4282525"/>
            <a:ext cx="104454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a:latin typeface="Huawei Sans" panose="020C0503030203020204" pitchFamily="34" charset="0"/>
                <a:ea typeface="+mn-ea"/>
              </a:rPr>
              <a:t>L2TP tunnel</a:t>
            </a:r>
          </a:p>
        </p:txBody>
      </p:sp>
      <p:sp>
        <p:nvSpPr>
          <p:cNvPr id="28" name="TextBox 9"/>
          <p:cNvSpPr txBox="1"/>
          <p:nvPr/>
        </p:nvSpPr>
        <p:spPr bwMode="gray">
          <a:xfrm>
            <a:off x="4065944" y="5240367"/>
            <a:ext cx="49471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a:latin typeface="Huawei Sans" panose="020C0503030203020204" pitchFamily="34" charset="0"/>
                <a:ea typeface="+mn-ea"/>
              </a:rPr>
              <a:t>LAC</a:t>
            </a:r>
          </a:p>
        </p:txBody>
      </p:sp>
      <p:sp>
        <p:nvSpPr>
          <p:cNvPr id="30" name="五边形 29"/>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31" name="燕尾形 30"/>
          <p:cNvSpPr/>
          <p:nvPr/>
        </p:nvSpPr>
        <p:spPr bwMode="gray">
          <a:xfrm>
            <a:off x="10217452"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L2TP</a:t>
            </a:r>
          </a:p>
        </p:txBody>
      </p:sp>
      <p:sp>
        <p:nvSpPr>
          <p:cNvPr id="32" name="燕尾形 31"/>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33" name="燕尾形 32"/>
          <p:cNvSpPr/>
          <p:nvPr/>
        </p:nvSpPr>
        <p:spPr bwMode="gray">
          <a:xfrm>
            <a:off x="9437681"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Tree>
    <p:extLst>
      <p:ext uri="{BB962C8B-B14F-4D97-AF65-F5344CB8AC3E}">
        <p14:creationId xmlns:p14="http://schemas.microsoft.com/office/powerpoint/2010/main" val="1330320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lang="en-US" sz="2000" dirty="0">
                <a:latin typeface="Huawei Sans" panose="020C0503030203020204" pitchFamily="34" charset="0"/>
              </a:rPr>
              <a:t>The L2TP protocol uses two types of messages: control and data messages, which are transmitted between the LAC and LNS.</a:t>
            </a:r>
          </a:p>
          <a:p>
            <a:pPr marL="357188" lvl="1" indent="-357188"/>
            <a:r>
              <a:rPr lang="en-US" sz="1800" dirty="0">
                <a:latin typeface="Huawei Sans" panose="020C0503030203020204" pitchFamily="34" charset="0"/>
              </a:rPr>
              <a:t>Control messages are used to establish, maintain, and tear down L2TP tunnels and session connections.</a:t>
            </a:r>
          </a:p>
          <a:p>
            <a:pPr marL="357188" lvl="1" indent="-357188"/>
            <a:r>
              <a:rPr lang="en-US" sz="1800" dirty="0">
                <a:latin typeface="Huawei Sans" panose="020C0503030203020204" pitchFamily="34" charset="0"/>
              </a:rPr>
              <a:t>Data messages are used to encapsulate PPP data frames and are transmitted over tunnels.</a:t>
            </a:r>
          </a:p>
          <a:p>
            <a:pPr lvl="1"/>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L2TP Messages</a:t>
            </a:r>
          </a:p>
        </p:txBody>
      </p:sp>
      <p:sp>
        <p:nvSpPr>
          <p:cNvPr id="4" name="TextBox 17"/>
          <p:cNvSpPr txBox="1"/>
          <p:nvPr/>
        </p:nvSpPr>
        <p:spPr bwMode="gray">
          <a:xfrm>
            <a:off x="832104" y="4140966"/>
            <a:ext cx="239972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r" fontAlgn="ctr"/>
            <a:r>
              <a:rPr lang="en-US" sz="1400" dirty="0">
                <a:latin typeface="Huawei Sans" panose="020C0503030203020204" pitchFamily="34" charset="0"/>
                <a:ea typeface="+mn-ea"/>
              </a:rPr>
              <a:t>Control packet structure</a:t>
            </a:r>
          </a:p>
        </p:txBody>
      </p:sp>
      <p:sp>
        <p:nvSpPr>
          <p:cNvPr id="5" name="TextBox 22"/>
          <p:cNvSpPr txBox="1"/>
          <p:nvPr/>
        </p:nvSpPr>
        <p:spPr bwMode="gray">
          <a:xfrm>
            <a:off x="839880" y="4834395"/>
            <a:ext cx="239972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r" fontAlgn="ctr"/>
            <a:r>
              <a:rPr lang="en-US" sz="1400">
                <a:latin typeface="Huawei Sans" panose="020C0503030203020204" pitchFamily="34" charset="0"/>
                <a:ea typeface="+mn-ea"/>
              </a:rPr>
              <a:t>Data packet structure</a:t>
            </a:r>
          </a:p>
        </p:txBody>
      </p:sp>
      <p:graphicFrame>
        <p:nvGraphicFramePr>
          <p:cNvPr id="6" name="Table 4">
            <a:extLst>
              <a:ext uri="{FF2B5EF4-FFF2-40B4-BE49-F238E27FC236}">
                <a16:creationId xmlns:a16="http://schemas.microsoft.com/office/drawing/2014/main" id="{72C60DF7-04DA-42C6-9A3A-7A01027FAEF6}"/>
              </a:ext>
            </a:extLst>
          </p:cNvPr>
          <p:cNvGraphicFramePr>
            <a:graphicFrameLocks noGrp="1"/>
          </p:cNvGraphicFramePr>
          <p:nvPr>
            <p:extLst>
              <p:ext uri="{D42A27DB-BD31-4B8C-83A1-F6EECF244321}">
                <p14:modId xmlns:p14="http://schemas.microsoft.com/office/powerpoint/2010/main" val="846781188"/>
              </p:ext>
            </p:extLst>
          </p:nvPr>
        </p:nvGraphicFramePr>
        <p:xfrm>
          <a:off x="3330134" y="4046929"/>
          <a:ext cx="4104458" cy="457200"/>
        </p:xfrm>
        <a:graphic>
          <a:graphicData uri="http://schemas.openxmlformats.org/drawingml/2006/table">
            <a:tbl>
              <a:tblPr firstRow="1" bandRow="1">
                <a:tableStyleId>{5C22544A-7EE6-4342-B048-85BDC9FD1C3A}</a:tableStyleId>
              </a:tblPr>
              <a:tblGrid>
                <a:gridCol w="927033">
                  <a:extLst>
                    <a:ext uri="{9D8B030D-6E8A-4147-A177-3AD203B41FA5}">
                      <a16:colId xmlns:a16="http://schemas.microsoft.com/office/drawing/2014/main" val="2966538011"/>
                    </a:ext>
                  </a:extLst>
                </a:gridCol>
                <a:gridCol w="927033">
                  <a:extLst>
                    <a:ext uri="{9D8B030D-6E8A-4147-A177-3AD203B41FA5}">
                      <a16:colId xmlns:a16="http://schemas.microsoft.com/office/drawing/2014/main" val="1471157918"/>
                    </a:ext>
                  </a:extLst>
                </a:gridCol>
                <a:gridCol w="927033">
                  <a:extLst>
                    <a:ext uri="{9D8B030D-6E8A-4147-A177-3AD203B41FA5}">
                      <a16:colId xmlns:a16="http://schemas.microsoft.com/office/drawing/2014/main" val="996290401"/>
                    </a:ext>
                  </a:extLst>
                </a:gridCol>
                <a:gridCol w="1323359">
                  <a:extLst>
                    <a:ext uri="{9D8B030D-6E8A-4147-A177-3AD203B41FA5}">
                      <a16:colId xmlns:a16="http://schemas.microsoft.com/office/drawing/2014/main" val="2856764314"/>
                    </a:ext>
                  </a:extLst>
                </a:gridCol>
              </a:tblGrid>
              <a:tr h="370840">
                <a:tc>
                  <a:txBody>
                    <a:bodyPr/>
                    <a:lstStyle/>
                    <a:p>
                      <a:pPr algn="ctr" fontAlgn="ctr"/>
                      <a:r>
                        <a:rPr lang="en-US" sz="1200" dirty="0">
                          <a:latin typeface="Huawei Sans" panose="020C0503030203020204" pitchFamily="34" charset="0"/>
                        </a:rPr>
                        <a:t>IP Header</a:t>
                      </a:r>
                    </a:p>
                  </a:txBody>
                  <a:tcPr anchor="ctr">
                    <a:solidFill>
                      <a:srgbClr val="00B0F0"/>
                    </a:solidFill>
                  </a:tcPr>
                </a:tc>
                <a:tc>
                  <a:txBody>
                    <a:bodyPr/>
                    <a:lstStyle/>
                    <a:p>
                      <a:pPr algn="ctr" fontAlgn="ctr"/>
                      <a:r>
                        <a:rPr lang="en-US" sz="1200">
                          <a:latin typeface="Huawei Sans" panose="020C0503030203020204" pitchFamily="34" charset="0"/>
                        </a:rPr>
                        <a:t>UDP</a:t>
                      </a:r>
                    </a:p>
                    <a:p>
                      <a:pPr algn="ctr" fontAlgn="ctr"/>
                      <a:r>
                        <a:rPr lang="en-US" sz="1200">
                          <a:latin typeface="Huawei Sans" panose="020C0503030203020204" pitchFamily="34" charset="0"/>
                        </a:rPr>
                        <a:t>Header</a:t>
                      </a:r>
                    </a:p>
                  </a:txBody>
                  <a:tcPr anchor="ctr">
                    <a:solidFill>
                      <a:srgbClr val="00B0F0"/>
                    </a:solidFill>
                  </a:tcPr>
                </a:tc>
                <a:tc>
                  <a:txBody>
                    <a:bodyPr/>
                    <a:lstStyle/>
                    <a:p>
                      <a:pPr algn="ctr" fontAlgn="ctr"/>
                      <a:r>
                        <a:rPr lang="en-US" sz="1200">
                          <a:latin typeface="Huawei Sans" panose="020C0503030203020204" pitchFamily="34" charset="0"/>
                        </a:rPr>
                        <a:t>L2TP</a:t>
                      </a:r>
                    </a:p>
                    <a:p>
                      <a:pPr algn="ctr" fontAlgn="ctr"/>
                      <a:r>
                        <a:rPr lang="en-US" sz="1200">
                          <a:latin typeface="Huawei Sans" panose="020C0503030203020204" pitchFamily="34" charset="0"/>
                        </a:rPr>
                        <a:t>Header</a:t>
                      </a:r>
                    </a:p>
                  </a:txBody>
                  <a:tcPr anchor="ctr">
                    <a:solidFill>
                      <a:srgbClr val="00B0F0"/>
                    </a:solidFill>
                  </a:tcPr>
                </a:tc>
                <a:tc>
                  <a:txBody>
                    <a:bodyPr/>
                    <a:lstStyle/>
                    <a:p>
                      <a:pPr algn="ctr" fontAlgn="ctr"/>
                      <a:r>
                        <a:rPr lang="en-US" sz="1200">
                          <a:solidFill>
                            <a:schemeClr val="bg1">
                              <a:lumMod val="50000"/>
                            </a:schemeClr>
                          </a:solidFill>
                          <a:latin typeface="Huawei Sans" panose="020C0503030203020204" pitchFamily="34" charset="0"/>
                        </a:rPr>
                        <a:t>L2TP</a:t>
                      </a:r>
                    </a:p>
                    <a:p>
                      <a:pPr algn="ctr" fontAlgn="ctr"/>
                      <a:r>
                        <a:rPr lang="en-US" sz="1200">
                          <a:solidFill>
                            <a:schemeClr val="bg1">
                              <a:lumMod val="50000"/>
                            </a:schemeClr>
                          </a:solidFill>
                          <a:latin typeface="Huawei Sans" panose="020C0503030203020204" pitchFamily="34" charset="0"/>
                        </a:rPr>
                        <a:t>Control Data</a:t>
                      </a:r>
                    </a:p>
                  </a:txBody>
                  <a:tcPr anchor="ctr">
                    <a:solidFill>
                      <a:srgbClr val="FFD17D"/>
                    </a:solidFill>
                  </a:tcPr>
                </a:tc>
                <a:extLst>
                  <a:ext uri="{0D108BD9-81ED-4DB2-BD59-A6C34878D82A}">
                    <a16:rowId xmlns:a16="http://schemas.microsoft.com/office/drawing/2014/main" val="2196966323"/>
                  </a:ext>
                </a:extLst>
              </a:tr>
            </a:tbl>
          </a:graphicData>
        </a:graphic>
      </p:graphicFrame>
      <p:graphicFrame>
        <p:nvGraphicFramePr>
          <p:cNvPr id="7" name="Table 4">
            <a:extLst>
              <a:ext uri="{FF2B5EF4-FFF2-40B4-BE49-F238E27FC236}">
                <a16:creationId xmlns:a16="http://schemas.microsoft.com/office/drawing/2014/main" id="{7EE3EDF2-E646-498D-9867-63E278B793FD}"/>
              </a:ext>
            </a:extLst>
          </p:cNvPr>
          <p:cNvGraphicFramePr>
            <a:graphicFrameLocks noGrp="1"/>
          </p:cNvGraphicFramePr>
          <p:nvPr>
            <p:extLst>
              <p:ext uri="{D42A27DB-BD31-4B8C-83A1-F6EECF244321}">
                <p14:modId xmlns:p14="http://schemas.microsoft.com/office/powerpoint/2010/main" val="2264290270"/>
              </p:ext>
            </p:extLst>
          </p:nvPr>
        </p:nvGraphicFramePr>
        <p:xfrm>
          <a:off x="3330134" y="4766876"/>
          <a:ext cx="6603298" cy="457200"/>
        </p:xfrm>
        <a:graphic>
          <a:graphicData uri="http://schemas.openxmlformats.org/drawingml/2006/table">
            <a:tbl>
              <a:tblPr firstRow="1" bandRow="1">
                <a:tableStyleId>{5C22544A-7EE6-4342-B048-85BDC9FD1C3A}</a:tableStyleId>
              </a:tblPr>
              <a:tblGrid>
                <a:gridCol w="933131">
                  <a:extLst>
                    <a:ext uri="{9D8B030D-6E8A-4147-A177-3AD203B41FA5}">
                      <a16:colId xmlns:a16="http://schemas.microsoft.com/office/drawing/2014/main" val="2966538011"/>
                    </a:ext>
                  </a:extLst>
                </a:gridCol>
                <a:gridCol w="933131">
                  <a:extLst>
                    <a:ext uri="{9D8B030D-6E8A-4147-A177-3AD203B41FA5}">
                      <a16:colId xmlns:a16="http://schemas.microsoft.com/office/drawing/2014/main" val="1471157918"/>
                    </a:ext>
                  </a:extLst>
                </a:gridCol>
                <a:gridCol w="933131">
                  <a:extLst>
                    <a:ext uri="{9D8B030D-6E8A-4147-A177-3AD203B41FA5}">
                      <a16:colId xmlns:a16="http://schemas.microsoft.com/office/drawing/2014/main" val="2540138851"/>
                    </a:ext>
                  </a:extLst>
                </a:gridCol>
                <a:gridCol w="1025849">
                  <a:extLst>
                    <a:ext uri="{9D8B030D-6E8A-4147-A177-3AD203B41FA5}">
                      <a16:colId xmlns:a16="http://schemas.microsoft.com/office/drawing/2014/main" val="996290401"/>
                    </a:ext>
                  </a:extLst>
                </a:gridCol>
                <a:gridCol w="1025849">
                  <a:extLst>
                    <a:ext uri="{9D8B030D-6E8A-4147-A177-3AD203B41FA5}">
                      <a16:colId xmlns:a16="http://schemas.microsoft.com/office/drawing/2014/main" val="2856764314"/>
                    </a:ext>
                  </a:extLst>
                </a:gridCol>
                <a:gridCol w="1752207">
                  <a:extLst>
                    <a:ext uri="{9D8B030D-6E8A-4147-A177-3AD203B41FA5}">
                      <a16:colId xmlns:a16="http://schemas.microsoft.com/office/drawing/2014/main" val="3803133443"/>
                    </a:ext>
                  </a:extLst>
                </a:gridCol>
              </a:tblGrid>
              <a:tr h="370840">
                <a:tc>
                  <a:txBody>
                    <a:bodyPr/>
                    <a:lstStyle/>
                    <a:p>
                      <a:pPr algn="ctr" fontAlgn="ctr"/>
                      <a:r>
                        <a:rPr lang="en-US" sz="1200" b="1" dirty="0">
                          <a:solidFill>
                            <a:schemeClr val="bg1"/>
                          </a:solidFill>
                          <a:latin typeface="Huawei Sans" panose="020C0503030203020204" pitchFamily="34" charset="0"/>
                          <a:ea typeface="+mn-ea"/>
                          <a:cs typeface="Courier New" panose="02070309020205020404" pitchFamily="49" charset="0"/>
                        </a:rPr>
                        <a:t>New IP </a:t>
                      </a:r>
                    </a:p>
                    <a:p>
                      <a:pPr algn="ctr" fontAlgn="ctr"/>
                      <a:r>
                        <a:rPr lang="en-US" sz="1200" b="1" dirty="0">
                          <a:solidFill>
                            <a:schemeClr val="bg1"/>
                          </a:solidFill>
                          <a:latin typeface="Huawei Sans" panose="020C0503030203020204" pitchFamily="34" charset="0"/>
                          <a:ea typeface="+mn-ea"/>
                          <a:cs typeface="Courier New" panose="02070309020205020404" pitchFamily="49" charset="0"/>
                        </a:rPr>
                        <a:t>Header</a:t>
                      </a:r>
                    </a:p>
                  </a:txBody>
                  <a:tcPr anchor="ctr">
                    <a:solidFill>
                      <a:srgbClr val="00B0F0"/>
                    </a:solidFill>
                  </a:tcPr>
                </a:tc>
                <a:tc>
                  <a:txBody>
                    <a:bodyPr/>
                    <a:lstStyle/>
                    <a:p>
                      <a:pPr algn="ctr" fontAlgn="ctr"/>
                      <a:r>
                        <a:rPr lang="en-US" sz="1200" b="1">
                          <a:solidFill>
                            <a:schemeClr val="bg1"/>
                          </a:solidFill>
                          <a:latin typeface="Huawei Sans" panose="020C0503030203020204" pitchFamily="34" charset="0"/>
                          <a:ea typeface="+mn-ea"/>
                          <a:cs typeface="Courier New" panose="02070309020205020404" pitchFamily="49" charset="0"/>
                        </a:rPr>
                        <a:t>UDP</a:t>
                      </a:r>
                    </a:p>
                    <a:p>
                      <a:pPr algn="ctr" fontAlgn="ctr"/>
                      <a:r>
                        <a:rPr lang="en-US" sz="1200" b="1">
                          <a:solidFill>
                            <a:schemeClr val="bg1"/>
                          </a:solidFill>
                          <a:latin typeface="Huawei Sans" panose="020C0503030203020204" pitchFamily="34" charset="0"/>
                          <a:ea typeface="+mn-ea"/>
                          <a:cs typeface="Courier New" panose="02070309020205020404" pitchFamily="49" charset="0"/>
                        </a:rPr>
                        <a:t>Header</a:t>
                      </a:r>
                    </a:p>
                  </a:txBody>
                  <a:tcPr anchor="ctr">
                    <a:solidFill>
                      <a:srgbClr val="00B0F0"/>
                    </a:solidFill>
                  </a:tcPr>
                </a:tc>
                <a:tc>
                  <a:txBody>
                    <a:bodyPr/>
                    <a:lstStyle/>
                    <a:p>
                      <a:pPr algn="ctr" fontAlgn="ctr"/>
                      <a:r>
                        <a:rPr lang="en-US" sz="1200" b="1">
                          <a:solidFill>
                            <a:schemeClr val="bg1"/>
                          </a:solidFill>
                          <a:latin typeface="Huawei Sans" panose="020C0503030203020204" pitchFamily="34" charset="0"/>
                          <a:ea typeface="+mn-ea"/>
                          <a:cs typeface="Courier New" panose="02070309020205020404" pitchFamily="49" charset="0"/>
                        </a:rPr>
                        <a:t>L2TP</a:t>
                      </a:r>
                    </a:p>
                    <a:p>
                      <a:pPr algn="ctr" fontAlgn="ctr"/>
                      <a:r>
                        <a:rPr lang="en-US" sz="1200" b="1">
                          <a:solidFill>
                            <a:schemeClr val="bg1"/>
                          </a:solidFill>
                          <a:latin typeface="Huawei Sans" panose="020C0503030203020204" pitchFamily="34" charset="0"/>
                          <a:ea typeface="+mn-ea"/>
                          <a:cs typeface="Courier New" panose="02070309020205020404" pitchFamily="49" charset="0"/>
                        </a:rPr>
                        <a:t>Header</a:t>
                      </a:r>
                    </a:p>
                  </a:txBody>
                  <a:tcPr anchor="ctr">
                    <a:solidFill>
                      <a:srgbClr val="00B0F0"/>
                    </a:solidFill>
                  </a:tcPr>
                </a:tc>
                <a:tc>
                  <a:txBody>
                    <a:bodyPr/>
                    <a:lstStyle/>
                    <a:p>
                      <a:pPr algn="ctr" fontAlgn="ctr"/>
                      <a:r>
                        <a:rPr lang="en-US" sz="1200" b="1">
                          <a:solidFill>
                            <a:schemeClr val="bg1"/>
                          </a:solidFill>
                          <a:latin typeface="Huawei Sans" panose="020C0503030203020204" pitchFamily="34" charset="0"/>
                          <a:ea typeface="+mn-ea"/>
                          <a:cs typeface="Courier New" panose="02070309020205020404" pitchFamily="49" charset="0"/>
                        </a:rPr>
                        <a:t>PPP</a:t>
                      </a:r>
                    </a:p>
                    <a:p>
                      <a:pPr algn="ctr" fontAlgn="ctr"/>
                      <a:r>
                        <a:rPr lang="en-US" sz="1200" b="1">
                          <a:solidFill>
                            <a:schemeClr val="bg1"/>
                          </a:solidFill>
                          <a:latin typeface="Huawei Sans" panose="020C0503030203020204" pitchFamily="34" charset="0"/>
                          <a:ea typeface="+mn-ea"/>
                          <a:cs typeface="Courier New" panose="02070309020205020404" pitchFamily="49" charset="0"/>
                        </a:rPr>
                        <a:t>Header</a:t>
                      </a:r>
                    </a:p>
                  </a:txBody>
                  <a:tcPr anchor="ctr">
                    <a:solidFill>
                      <a:srgbClr val="8BC9A0"/>
                    </a:solidFill>
                  </a:tcPr>
                </a:tc>
                <a:tc>
                  <a:txBody>
                    <a:bodyPr/>
                    <a:lstStyle/>
                    <a:p>
                      <a:pPr algn="ctr" fontAlgn="ctr"/>
                      <a:r>
                        <a:rPr lang="en-US" sz="1200" b="1" dirty="0">
                          <a:solidFill>
                            <a:schemeClr val="bg1"/>
                          </a:solidFill>
                          <a:latin typeface="Huawei Sans" panose="020C0503030203020204" pitchFamily="34" charset="0"/>
                          <a:ea typeface="+mn-ea"/>
                          <a:cs typeface="Courier New" panose="02070309020205020404" pitchFamily="49" charset="0"/>
                        </a:rPr>
                        <a:t>Original IP</a:t>
                      </a:r>
                    </a:p>
                    <a:p>
                      <a:pPr algn="ctr" fontAlgn="ctr"/>
                      <a:r>
                        <a:rPr lang="en-US" sz="1200" b="1" dirty="0">
                          <a:solidFill>
                            <a:schemeClr val="bg1"/>
                          </a:solidFill>
                          <a:latin typeface="Huawei Sans" panose="020C0503030203020204" pitchFamily="34" charset="0"/>
                          <a:ea typeface="+mn-ea"/>
                          <a:cs typeface="Courier New" panose="02070309020205020404" pitchFamily="49" charset="0"/>
                        </a:rPr>
                        <a:t>Header</a:t>
                      </a:r>
                    </a:p>
                  </a:txBody>
                  <a:tcPr anchor="ctr">
                    <a:solidFill>
                      <a:srgbClr val="8BC9A0"/>
                    </a:solidFill>
                  </a:tcPr>
                </a:tc>
                <a:tc>
                  <a:txBody>
                    <a:bodyPr/>
                    <a:lstStyle/>
                    <a:p>
                      <a:pPr algn="ctr" fontAlgn="ctr"/>
                      <a:r>
                        <a:rPr lang="en-US" sz="1200" b="1" dirty="0">
                          <a:solidFill>
                            <a:schemeClr val="bg1">
                              <a:lumMod val="50000"/>
                            </a:schemeClr>
                          </a:solidFill>
                          <a:latin typeface="Huawei Sans" panose="020C0503030203020204" pitchFamily="34" charset="0"/>
                          <a:ea typeface="+mn-ea"/>
                          <a:cs typeface="Courier New" panose="02070309020205020404" pitchFamily="49" charset="0"/>
                        </a:rPr>
                        <a:t>Traffic</a:t>
                      </a:r>
                    </a:p>
                    <a:p>
                      <a:pPr algn="ctr" fontAlgn="ctr"/>
                      <a:r>
                        <a:rPr lang="en-US" sz="1200" b="1" dirty="0">
                          <a:solidFill>
                            <a:schemeClr val="bg1">
                              <a:lumMod val="50000"/>
                            </a:schemeClr>
                          </a:solidFill>
                          <a:latin typeface="Huawei Sans" panose="020C0503030203020204" pitchFamily="34" charset="0"/>
                          <a:ea typeface="+mn-ea"/>
                          <a:cs typeface="Courier New" panose="02070309020205020404" pitchFamily="49" charset="0"/>
                        </a:rPr>
                        <a:t>Data</a:t>
                      </a:r>
                    </a:p>
                  </a:txBody>
                  <a:tcPr anchor="ctr">
                    <a:solidFill>
                      <a:srgbClr val="FFD17D"/>
                    </a:solidFill>
                  </a:tcPr>
                </a:tc>
                <a:extLst>
                  <a:ext uri="{0D108BD9-81ED-4DB2-BD59-A6C34878D82A}">
                    <a16:rowId xmlns:a16="http://schemas.microsoft.com/office/drawing/2014/main" val="2196966323"/>
                  </a:ext>
                </a:extLst>
              </a:tr>
            </a:tbl>
          </a:graphicData>
        </a:graphic>
      </p:graphicFrame>
      <p:sp>
        <p:nvSpPr>
          <p:cNvPr id="8" name="五边形 7"/>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9" name="燕尾形 8"/>
          <p:cNvSpPr/>
          <p:nvPr/>
        </p:nvSpPr>
        <p:spPr bwMode="gray">
          <a:xfrm>
            <a:off x="10217452"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L2TP</a:t>
            </a:r>
          </a:p>
        </p:txBody>
      </p:sp>
      <p:sp>
        <p:nvSpPr>
          <p:cNvPr id="10" name="燕尾形 9"/>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11" name="燕尾形 10"/>
          <p:cNvSpPr/>
          <p:nvPr/>
        </p:nvSpPr>
        <p:spPr bwMode="gray">
          <a:xfrm>
            <a:off x="9437681"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Tree>
    <p:extLst>
      <p:ext uri="{BB962C8B-B14F-4D97-AF65-F5344CB8AC3E}">
        <p14:creationId xmlns:p14="http://schemas.microsoft.com/office/powerpoint/2010/main" val="4146396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lang="en-US" sz="1600" dirty="0">
                <a:latin typeface="Huawei Sans" panose="020C0503030203020204" pitchFamily="34" charset="0"/>
              </a:rPr>
              <a:t>L2TP works in the following scenarios:</a:t>
            </a:r>
          </a:p>
          <a:p>
            <a:pPr marL="265113" lvl="1" indent="-265113"/>
            <a:r>
              <a:rPr lang="en-US" sz="1400" dirty="0">
                <a:latin typeface="Huawei Sans" panose="020C0503030203020204" pitchFamily="34" charset="0"/>
              </a:rPr>
              <a:t>NAS-initiated scenario: Dial-up users access the enterprise intranet through the NAS.</a:t>
            </a:r>
          </a:p>
          <a:p>
            <a:pPr marL="265113" lvl="1" indent="-265113"/>
            <a:r>
              <a:rPr lang="en-US" sz="1400" dirty="0">
                <a:latin typeface="Huawei Sans" panose="020C0503030203020204" pitchFamily="34" charset="0"/>
              </a:rPr>
              <a:t>Client-initiated scenario: Mobile office users access the enterprise intranet.</a:t>
            </a:r>
          </a:p>
          <a:p>
            <a:pPr marL="265113" lvl="1" indent="-265113"/>
            <a:r>
              <a:rPr lang="en-US" sz="1400" dirty="0">
                <a:latin typeface="Huawei Sans" panose="020C0503030203020204" pitchFamily="34" charset="0"/>
              </a:rPr>
              <a:t>Call-LNS scenario: The LAC automatically dials up for enterprise intranet interconnection.</a:t>
            </a: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L2TP Working Process</a:t>
            </a:r>
          </a:p>
        </p:txBody>
      </p:sp>
      <p:sp>
        <p:nvSpPr>
          <p:cNvPr id="72" name="五边形 71"/>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73" name="燕尾形 72"/>
          <p:cNvSpPr/>
          <p:nvPr/>
        </p:nvSpPr>
        <p:spPr bwMode="gray">
          <a:xfrm>
            <a:off x="10217452"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L2TP</a:t>
            </a:r>
          </a:p>
        </p:txBody>
      </p:sp>
      <p:sp>
        <p:nvSpPr>
          <p:cNvPr id="74" name="燕尾形 73"/>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75" name="燕尾形 74"/>
          <p:cNvSpPr/>
          <p:nvPr/>
        </p:nvSpPr>
        <p:spPr bwMode="gray">
          <a:xfrm>
            <a:off x="9437681"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
        <p:nvSpPr>
          <p:cNvPr id="144" name="Freeform 159"/>
          <p:cNvSpPr/>
          <p:nvPr/>
        </p:nvSpPr>
        <p:spPr bwMode="gray">
          <a:xfrm flipH="1">
            <a:off x="7588052" y="3067249"/>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pic>
        <p:nvPicPr>
          <p:cNvPr id="14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95630" y="3382394"/>
            <a:ext cx="540000" cy="442800"/>
          </a:xfrm>
          <a:prstGeom prst="rect">
            <a:avLst/>
          </a:prstGeom>
        </p:spPr>
      </p:pic>
      <p:pic>
        <p:nvPicPr>
          <p:cNvPr id="146" name="图片 42" descr="大型网管-蓝.png"/>
          <p:cNvPicPr>
            <a:picLocks noChangeAspect="1"/>
          </p:cNvPicPr>
          <p:nvPr/>
        </p:nvPicPr>
        <p:blipFill>
          <a:blip r:embed="rId4" cstate="print"/>
          <a:stretch>
            <a:fillRect/>
          </a:stretch>
        </p:blipFill>
        <p:spPr bwMode="gray">
          <a:xfrm>
            <a:off x="8367621" y="2927166"/>
            <a:ext cx="539607" cy="441817"/>
          </a:xfrm>
          <a:prstGeom prst="rect">
            <a:avLst/>
          </a:prstGeom>
        </p:spPr>
      </p:pic>
      <p:sp>
        <p:nvSpPr>
          <p:cNvPr id="147" name="TextBox 8"/>
          <p:cNvSpPr txBox="1"/>
          <p:nvPr/>
        </p:nvSpPr>
        <p:spPr bwMode="gray">
          <a:xfrm>
            <a:off x="7215852" y="3109767"/>
            <a:ext cx="50272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LNS</a:t>
            </a:r>
          </a:p>
        </p:txBody>
      </p:sp>
      <p:sp>
        <p:nvSpPr>
          <p:cNvPr id="148" name="TextBox 9"/>
          <p:cNvSpPr txBox="1"/>
          <p:nvPr/>
        </p:nvSpPr>
        <p:spPr bwMode="gray">
          <a:xfrm>
            <a:off x="2664595" y="2882854"/>
            <a:ext cx="794475"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LAC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(Client)</a:t>
            </a:r>
          </a:p>
        </p:txBody>
      </p:sp>
      <p:sp>
        <p:nvSpPr>
          <p:cNvPr id="149" name="TextBox 14"/>
          <p:cNvSpPr txBox="1"/>
          <p:nvPr/>
        </p:nvSpPr>
        <p:spPr bwMode="gray">
          <a:xfrm>
            <a:off x="7795962" y="3566979"/>
            <a:ext cx="116476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Enterprise HQ</a:t>
            </a:r>
          </a:p>
        </p:txBody>
      </p:sp>
      <p:cxnSp>
        <p:nvCxnSpPr>
          <p:cNvPr id="150" name="Straight Connector 15"/>
          <p:cNvCxnSpPr/>
          <p:nvPr/>
        </p:nvCxnSpPr>
        <p:spPr bwMode="gray">
          <a:xfrm flipH="1">
            <a:off x="3331637" y="3603794"/>
            <a:ext cx="1218249" cy="0"/>
          </a:xfrm>
          <a:prstGeom prst="line">
            <a:avLst/>
          </a:prstGeom>
          <a:solidFill>
            <a:srgbClr val="1AABE2"/>
          </a:solidFill>
          <a:ln w="19050" cap="flat" cmpd="sng" algn="ctr">
            <a:solidFill>
              <a:srgbClr val="007AC7"/>
            </a:solidFill>
            <a:prstDash val="solid"/>
            <a:round/>
            <a:headEnd type="none" w="med" len="med"/>
            <a:tailEnd type="none" w="med" len="med"/>
          </a:ln>
          <a:effectLst/>
        </p:spPr>
      </p:cxnSp>
      <p:cxnSp>
        <p:nvCxnSpPr>
          <p:cNvPr id="151" name="Straight Connector 18"/>
          <p:cNvCxnSpPr>
            <a:stCxn id="145" idx="1"/>
          </p:cNvCxnSpPr>
          <p:nvPr/>
        </p:nvCxnSpPr>
        <p:spPr bwMode="gray">
          <a:xfrm flipH="1">
            <a:off x="6063250" y="3603794"/>
            <a:ext cx="1132380" cy="0"/>
          </a:xfrm>
          <a:prstGeom prst="line">
            <a:avLst/>
          </a:prstGeom>
          <a:solidFill>
            <a:srgbClr val="1AABE2"/>
          </a:solidFill>
          <a:ln w="19050" cap="flat" cmpd="sng" algn="ctr">
            <a:solidFill>
              <a:srgbClr val="007AC7"/>
            </a:solidFill>
            <a:prstDash val="solid"/>
            <a:round/>
            <a:headEnd type="none" w="med" len="med"/>
            <a:tailEnd type="none" w="med" len="med"/>
          </a:ln>
          <a:effectLst/>
        </p:spPr>
      </p:cxnSp>
      <p:pic>
        <p:nvPicPr>
          <p:cNvPr id="152" name="图片 56" descr="管理型无线虚链路-蓝.png"/>
          <p:cNvPicPr>
            <a:picLocks noChangeAspect="1"/>
          </p:cNvPicPr>
          <p:nvPr/>
        </p:nvPicPr>
        <p:blipFill>
          <a:blip r:embed="rId5" cstate="print"/>
          <a:stretch>
            <a:fillRect/>
          </a:stretch>
        </p:blipFill>
        <p:spPr bwMode="gray">
          <a:xfrm>
            <a:off x="2792030" y="3381528"/>
            <a:ext cx="539607" cy="441818"/>
          </a:xfrm>
          <a:prstGeom prst="rect">
            <a:avLst/>
          </a:prstGeom>
        </p:spPr>
      </p:pic>
      <p:sp>
        <p:nvSpPr>
          <p:cNvPr id="153" name="Freeform 159"/>
          <p:cNvSpPr/>
          <p:nvPr/>
        </p:nvSpPr>
        <p:spPr bwMode="gray">
          <a:xfrm flipH="1">
            <a:off x="4438959" y="3029251"/>
            <a:ext cx="1631657" cy="8470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a:ea typeface="方正兰亭黑简体"/>
                <a:cs typeface="+mn-cs"/>
              </a:rPr>
              <a:t>Internet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p:txBody>
      </p:sp>
      <p:sp>
        <p:nvSpPr>
          <p:cNvPr id="154" name="Can 41"/>
          <p:cNvSpPr/>
          <p:nvPr/>
        </p:nvSpPr>
        <p:spPr bwMode="gray">
          <a:xfrm rot="5400000">
            <a:off x="5150244" y="1484549"/>
            <a:ext cx="236717" cy="3843511"/>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55" name="TextBox 22"/>
          <p:cNvSpPr txBox="1"/>
          <p:nvPr/>
        </p:nvSpPr>
        <p:spPr bwMode="gray">
          <a:xfrm>
            <a:off x="4817372" y="3300138"/>
            <a:ext cx="104454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L2TP tunnel</a:t>
            </a:r>
          </a:p>
        </p:txBody>
      </p:sp>
      <p:cxnSp>
        <p:nvCxnSpPr>
          <p:cNvPr id="156" name="直接连接符 155"/>
          <p:cNvCxnSpPr/>
          <p:nvPr/>
        </p:nvCxnSpPr>
        <p:spPr bwMode="gray">
          <a:xfrm>
            <a:off x="3061833" y="3863525"/>
            <a:ext cx="0" cy="2095042"/>
          </a:xfrm>
          <a:prstGeom prst="line">
            <a:avLst/>
          </a:prstGeom>
          <a:noFill/>
          <a:ln w="12700" cap="flat" cmpd="sng" algn="ctr">
            <a:solidFill>
              <a:sysClr val="windowText" lastClr="000000"/>
            </a:solidFill>
            <a:prstDash val="dash"/>
            <a:miter lim="800000"/>
          </a:ln>
          <a:effectLst/>
        </p:spPr>
      </p:cxnSp>
      <p:cxnSp>
        <p:nvCxnSpPr>
          <p:cNvPr id="157" name="直接连接符 156"/>
          <p:cNvCxnSpPr/>
          <p:nvPr/>
        </p:nvCxnSpPr>
        <p:spPr bwMode="gray">
          <a:xfrm>
            <a:off x="7465630" y="3863525"/>
            <a:ext cx="0" cy="2095042"/>
          </a:xfrm>
          <a:prstGeom prst="line">
            <a:avLst/>
          </a:prstGeom>
          <a:noFill/>
          <a:ln w="12700" cap="flat" cmpd="sng" algn="ctr">
            <a:solidFill>
              <a:sysClr val="windowText" lastClr="000000"/>
            </a:solidFill>
            <a:prstDash val="dash"/>
            <a:miter lim="800000"/>
          </a:ln>
          <a:effectLst/>
        </p:spPr>
      </p:cxnSp>
      <p:cxnSp>
        <p:nvCxnSpPr>
          <p:cNvPr id="158" name="直接箭头连接符 157"/>
          <p:cNvCxnSpPr/>
          <p:nvPr/>
        </p:nvCxnSpPr>
        <p:spPr bwMode="gray">
          <a:xfrm>
            <a:off x="3061834" y="4228955"/>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59" name="文本框 158"/>
          <p:cNvSpPr txBox="1"/>
          <p:nvPr/>
        </p:nvSpPr>
        <p:spPr bwMode="gray">
          <a:xfrm>
            <a:off x="3696853" y="3959119"/>
            <a:ext cx="2557110"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1. L2TP tunnel establishment</a:t>
            </a:r>
          </a:p>
        </p:txBody>
      </p:sp>
      <p:cxnSp>
        <p:nvCxnSpPr>
          <p:cNvPr id="160" name="直接箭头连接符 159"/>
          <p:cNvCxnSpPr/>
          <p:nvPr/>
        </p:nvCxnSpPr>
        <p:spPr bwMode="gray">
          <a:xfrm>
            <a:off x="3061834" y="4653949"/>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1" name="文本框 160"/>
          <p:cNvSpPr txBox="1"/>
          <p:nvPr/>
        </p:nvSpPr>
        <p:spPr bwMode="gray">
          <a:xfrm>
            <a:off x="3696853" y="4384113"/>
            <a:ext cx="2608406"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2. L2TP session establishment</a:t>
            </a:r>
          </a:p>
        </p:txBody>
      </p:sp>
      <p:cxnSp>
        <p:nvCxnSpPr>
          <p:cNvPr id="162" name="直接箭头连接符 161"/>
          <p:cNvCxnSpPr/>
          <p:nvPr/>
        </p:nvCxnSpPr>
        <p:spPr bwMode="gray">
          <a:xfrm>
            <a:off x="3061834" y="5078943"/>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3" name="文本框 162"/>
          <p:cNvSpPr txBox="1"/>
          <p:nvPr/>
        </p:nvSpPr>
        <p:spPr bwMode="gray">
          <a:xfrm>
            <a:off x="3740935" y="4809107"/>
            <a:ext cx="2836033"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3. PPP connection establishment</a:t>
            </a:r>
          </a:p>
        </p:txBody>
      </p:sp>
      <p:cxnSp>
        <p:nvCxnSpPr>
          <p:cNvPr id="164" name="直接箭头连接符 163"/>
          <p:cNvCxnSpPr/>
          <p:nvPr/>
        </p:nvCxnSpPr>
        <p:spPr bwMode="gray">
          <a:xfrm>
            <a:off x="3061834" y="5503938"/>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5" name="文本框 164"/>
          <p:cNvSpPr txBox="1"/>
          <p:nvPr/>
        </p:nvSpPr>
        <p:spPr bwMode="gray">
          <a:xfrm>
            <a:off x="3715287" y="5234102"/>
            <a:ext cx="3283271"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4. Data encapsulation and forwarding</a:t>
            </a:r>
          </a:p>
        </p:txBody>
      </p:sp>
      <p:sp>
        <p:nvSpPr>
          <p:cNvPr id="166" name="TextBox 120">
            <a:extLst>
              <a:ext uri="{FF2B5EF4-FFF2-40B4-BE49-F238E27FC236}">
                <a16:creationId xmlns:a16="http://schemas.microsoft.com/office/drawing/2014/main" id="{9943A3E3-B30C-4E9C-BC15-698FCC05C5FD}"/>
              </a:ext>
            </a:extLst>
          </p:cNvPr>
          <p:cNvSpPr txBox="1"/>
          <p:nvPr/>
        </p:nvSpPr>
        <p:spPr bwMode="gray">
          <a:xfrm>
            <a:off x="1605492" y="5568139"/>
            <a:ext cx="695472"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Private IP address</a:t>
            </a:r>
          </a:p>
        </p:txBody>
      </p:sp>
      <p:sp>
        <p:nvSpPr>
          <p:cNvPr id="167" name="TextBox 120">
            <a:extLst>
              <a:ext uri="{FF2B5EF4-FFF2-40B4-BE49-F238E27FC236}">
                <a16:creationId xmlns:a16="http://schemas.microsoft.com/office/drawing/2014/main" id="{FB9C2C1D-C08C-41C0-962C-54AF7C16D96E}"/>
              </a:ext>
            </a:extLst>
          </p:cNvPr>
          <p:cNvSpPr txBox="1"/>
          <p:nvPr/>
        </p:nvSpPr>
        <p:spPr bwMode="gray">
          <a:xfrm>
            <a:off x="2301523" y="5568139"/>
            <a:ext cx="564824"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lumMod val="50000"/>
                  </a:prstClr>
                </a:solidFill>
                <a:effectLst/>
                <a:uLnTx/>
                <a:uFillTx/>
                <a:sym typeface="Huawei Sans" panose="020C0503030203020204" pitchFamily="34" charset="0"/>
              </a:rPr>
              <a:t>Data</a:t>
            </a:r>
          </a:p>
        </p:txBody>
      </p:sp>
      <p:sp>
        <p:nvSpPr>
          <p:cNvPr id="168" name="TextBox 120">
            <a:extLst>
              <a:ext uri="{FF2B5EF4-FFF2-40B4-BE49-F238E27FC236}">
                <a16:creationId xmlns:a16="http://schemas.microsoft.com/office/drawing/2014/main" id="{9943A3E3-B30C-4E9C-BC15-698FCC05C5FD}"/>
              </a:ext>
            </a:extLst>
          </p:cNvPr>
          <p:cNvSpPr txBox="1"/>
          <p:nvPr/>
        </p:nvSpPr>
        <p:spPr bwMode="gray">
          <a:xfrm>
            <a:off x="6244461" y="5568139"/>
            <a:ext cx="632988"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Private IP address</a:t>
            </a:r>
          </a:p>
        </p:txBody>
      </p:sp>
      <p:sp>
        <p:nvSpPr>
          <p:cNvPr id="169" name="TextBox 120">
            <a:extLst>
              <a:ext uri="{FF2B5EF4-FFF2-40B4-BE49-F238E27FC236}">
                <a16:creationId xmlns:a16="http://schemas.microsoft.com/office/drawing/2014/main" id="{FB9C2C1D-C08C-41C0-962C-54AF7C16D96E}"/>
              </a:ext>
            </a:extLst>
          </p:cNvPr>
          <p:cNvSpPr txBox="1"/>
          <p:nvPr/>
        </p:nvSpPr>
        <p:spPr bwMode="gray">
          <a:xfrm>
            <a:off x="6881314" y="5568139"/>
            <a:ext cx="478736"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70" name="圆角矩形标注 169"/>
          <p:cNvSpPr/>
          <p:nvPr/>
        </p:nvSpPr>
        <p:spPr bwMode="gray">
          <a:xfrm flipH="1">
            <a:off x="1049842" y="3109767"/>
            <a:ext cx="1515370" cy="658423"/>
          </a:xfrm>
          <a:prstGeom prst="wedgeRoundRectCallout">
            <a:avLst>
              <a:gd name="adj1" fmla="val -61317"/>
              <a:gd name="adj2" fmla="val 40487"/>
              <a:gd name="adj3" fmla="val 16667"/>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b">
              <a:spcBef>
                <a:spcPct val="0"/>
              </a:spcBef>
              <a:spcAft>
                <a:spcPct val="0"/>
              </a:spcAft>
            </a:pPr>
            <a:r>
              <a:rPr lang="en-US" sz="1200" dirty="0">
                <a:solidFill>
                  <a:prstClr val="black"/>
                </a:solidFill>
                <a:cs typeface="Huawei Sans" panose="020C0503030203020204" pitchFamily="34" charset="0"/>
              </a:rPr>
              <a:t>L2TP client </a:t>
            </a:r>
          </a:p>
          <a:p>
            <a:pPr defTabSz="914400" fontAlgn="b">
              <a:spcBef>
                <a:spcPct val="0"/>
              </a:spcBef>
              <a:spcAft>
                <a:spcPct val="0"/>
              </a:spcAft>
            </a:pPr>
            <a:r>
              <a:rPr lang="en-US" sz="1200" dirty="0">
                <a:solidFill>
                  <a:prstClr val="black"/>
                </a:solidFill>
                <a:cs typeface="Huawei Sans" panose="020C0503030203020204" pitchFamily="34" charset="0"/>
              </a:rPr>
              <a:t>software initiates a connection.</a:t>
            </a:r>
          </a:p>
        </p:txBody>
      </p:sp>
      <p:sp>
        <p:nvSpPr>
          <p:cNvPr id="171" name="TextBox 120">
            <a:extLst>
              <a:ext uri="{FF2B5EF4-FFF2-40B4-BE49-F238E27FC236}">
                <a16:creationId xmlns:a16="http://schemas.microsoft.com/office/drawing/2014/main" id="{54945C05-8A67-48A5-8EF4-DB2BECD7D4A9}"/>
              </a:ext>
            </a:extLst>
          </p:cNvPr>
          <p:cNvSpPr txBox="1"/>
          <p:nvPr/>
        </p:nvSpPr>
        <p:spPr bwMode="gray">
          <a:xfrm>
            <a:off x="5537507" y="5568139"/>
            <a:ext cx="693576" cy="316800"/>
          </a:xfrm>
          <a:prstGeom prst="roundRect">
            <a:avLst>
              <a:gd name="adj" fmla="val 6721"/>
            </a:avLst>
          </a:prstGeom>
          <a:solidFill>
            <a:srgbClr val="EC7061"/>
          </a:solidFill>
          <a:ln w="12700">
            <a:solidFill>
              <a:srgbClr val="EC7061"/>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PPP header</a:t>
            </a:r>
          </a:p>
        </p:txBody>
      </p:sp>
      <p:sp>
        <p:nvSpPr>
          <p:cNvPr id="172" name="TextBox 120">
            <a:extLst>
              <a:ext uri="{FF2B5EF4-FFF2-40B4-BE49-F238E27FC236}">
                <a16:creationId xmlns:a16="http://schemas.microsoft.com/office/drawing/2014/main" id="{7031278B-C172-43DD-9FFE-EFF703F3935F}"/>
              </a:ext>
            </a:extLst>
          </p:cNvPr>
          <p:cNvSpPr txBox="1"/>
          <p:nvPr/>
        </p:nvSpPr>
        <p:spPr bwMode="gray">
          <a:xfrm>
            <a:off x="4817371" y="5568139"/>
            <a:ext cx="706759" cy="316800"/>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L2TP header</a:t>
            </a:r>
          </a:p>
        </p:txBody>
      </p:sp>
      <p:sp>
        <p:nvSpPr>
          <p:cNvPr id="173" name="TextBox 120">
            <a:extLst>
              <a:ext uri="{FF2B5EF4-FFF2-40B4-BE49-F238E27FC236}">
                <a16:creationId xmlns:a16="http://schemas.microsoft.com/office/drawing/2014/main" id="{54945C05-8A67-48A5-8EF4-DB2BECD7D4A9}"/>
              </a:ext>
            </a:extLst>
          </p:cNvPr>
          <p:cNvSpPr txBox="1"/>
          <p:nvPr/>
        </p:nvSpPr>
        <p:spPr bwMode="gray">
          <a:xfrm>
            <a:off x="4084139" y="5568139"/>
            <a:ext cx="723708" cy="316800"/>
          </a:xfrm>
          <a:prstGeom prst="roundRect">
            <a:avLst>
              <a:gd name="adj" fmla="val 6721"/>
            </a:avLst>
          </a:prstGeom>
          <a:solidFill>
            <a:srgbClr val="1AABE2">
              <a:lumMod val="75000"/>
            </a:srgbClr>
          </a:solidFill>
          <a:ln w="12700">
            <a:solidFill>
              <a:srgbClr val="1380A9"/>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UDP header</a:t>
            </a:r>
          </a:p>
        </p:txBody>
      </p:sp>
      <p:sp>
        <p:nvSpPr>
          <p:cNvPr id="174" name="TextBox 120">
            <a:extLst>
              <a:ext uri="{FF2B5EF4-FFF2-40B4-BE49-F238E27FC236}">
                <a16:creationId xmlns:a16="http://schemas.microsoft.com/office/drawing/2014/main" id="{54945C05-8A67-48A5-8EF4-DB2BECD7D4A9}"/>
              </a:ext>
            </a:extLst>
          </p:cNvPr>
          <p:cNvSpPr txBox="1"/>
          <p:nvPr/>
        </p:nvSpPr>
        <p:spPr bwMode="gray">
          <a:xfrm>
            <a:off x="3356169" y="5568139"/>
            <a:ext cx="723708" cy="316800"/>
          </a:xfrm>
          <a:prstGeom prst="roundRect">
            <a:avLst>
              <a:gd name="adj" fmla="val 6721"/>
            </a:avLst>
          </a:prstGeom>
          <a:solidFill>
            <a:srgbClr val="99DFF9"/>
          </a:solidFill>
          <a:ln w="12700">
            <a:solidFill>
              <a:srgbClr val="99DFF9"/>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Public IP address</a:t>
            </a:r>
          </a:p>
        </p:txBody>
      </p:sp>
      <p:sp>
        <p:nvSpPr>
          <p:cNvPr id="175" name="右大括号 174"/>
          <p:cNvSpPr/>
          <p:nvPr/>
        </p:nvSpPr>
        <p:spPr bwMode="gray">
          <a:xfrm rot="5400000">
            <a:off x="4744703" y="4569004"/>
            <a:ext cx="180020" cy="2902467"/>
          </a:xfrm>
          <a:prstGeom prst="rightBrace">
            <a:avLst>
              <a:gd name="adj1" fmla="val 63889"/>
              <a:gd name="adj2" fmla="val 50000"/>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t" latinLnBrk="0" hangingPunct="1">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cs typeface="Huawei Sans" panose="020C0503030203020204" pitchFamily="34" charset="0"/>
            </a:endParaRPr>
          </a:p>
        </p:txBody>
      </p:sp>
      <p:sp>
        <p:nvSpPr>
          <p:cNvPr id="176" name="文本框 175"/>
          <p:cNvSpPr txBox="1"/>
          <p:nvPr/>
        </p:nvSpPr>
        <p:spPr bwMode="gray">
          <a:xfrm>
            <a:off x="4461854" y="6085393"/>
            <a:ext cx="869149"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rPr>
              <a:t>46 bytes</a:t>
            </a:r>
          </a:p>
        </p:txBody>
      </p:sp>
      <p:sp>
        <p:nvSpPr>
          <p:cNvPr id="177" name="TextBox 120">
            <a:extLst>
              <a:ext uri="{FF2B5EF4-FFF2-40B4-BE49-F238E27FC236}">
                <a16:creationId xmlns:a16="http://schemas.microsoft.com/office/drawing/2014/main" id="{9943A3E3-B30C-4E9C-BC15-698FCC05C5FD}"/>
              </a:ext>
            </a:extLst>
          </p:cNvPr>
          <p:cNvSpPr txBox="1"/>
          <p:nvPr/>
        </p:nvSpPr>
        <p:spPr bwMode="gray">
          <a:xfrm>
            <a:off x="7682875" y="5568139"/>
            <a:ext cx="695472"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sym typeface="Huawei Sans" panose="020C0503030203020204" pitchFamily="34" charset="0"/>
              </a:rPr>
              <a:t>Private IP address</a:t>
            </a:r>
          </a:p>
        </p:txBody>
      </p:sp>
      <p:sp>
        <p:nvSpPr>
          <p:cNvPr id="178" name="TextBox 120">
            <a:extLst>
              <a:ext uri="{FF2B5EF4-FFF2-40B4-BE49-F238E27FC236}">
                <a16:creationId xmlns:a16="http://schemas.microsoft.com/office/drawing/2014/main" id="{FB9C2C1D-C08C-41C0-962C-54AF7C16D96E}"/>
              </a:ext>
            </a:extLst>
          </p:cNvPr>
          <p:cNvSpPr txBox="1"/>
          <p:nvPr/>
        </p:nvSpPr>
        <p:spPr bwMode="gray">
          <a:xfrm>
            <a:off x="8378906" y="5568139"/>
            <a:ext cx="564824"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79" name="文本框 178"/>
          <p:cNvSpPr txBox="1"/>
          <p:nvPr/>
        </p:nvSpPr>
        <p:spPr bwMode="gray">
          <a:xfrm>
            <a:off x="5960693" y="6125157"/>
            <a:ext cx="5742675"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L2TP tunnel establishment and data forwarding in the client-initiated scenario</a:t>
            </a:r>
          </a:p>
        </p:txBody>
      </p:sp>
    </p:spTree>
    <p:extLst>
      <p:ext uri="{BB962C8B-B14F-4D97-AF65-F5344CB8AC3E}">
        <p14:creationId xmlns:p14="http://schemas.microsoft.com/office/powerpoint/2010/main" val="5607355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lang="en-US" sz="1600" dirty="0">
                <a:latin typeface="Huawei Sans" panose="020C0503030203020204" pitchFamily="34" charset="0"/>
              </a:rPr>
              <a:t>L2TP works in the following scenarios:</a:t>
            </a:r>
          </a:p>
          <a:p>
            <a:pPr lvl="1"/>
            <a:r>
              <a:rPr lang="en-US" sz="1400" dirty="0">
                <a:latin typeface="Huawei Sans" panose="020C0503030203020204" pitchFamily="34" charset="0"/>
              </a:rPr>
              <a:t>NAS-initiated scenario: Dial-up users access the enterprise intranet through the NAS.</a:t>
            </a:r>
          </a:p>
          <a:p>
            <a:pPr lvl="1"/>
            <a:r>
              <a:rPr lang="en-US" sz="1400" dirty="0">
                <a:latin typeface="Huawei Sans" panose="020C0503030203020204" pitchFamily="34" charset="0"/>
              </a:rPr>
              <a:t>Client-initiated scenario: Mobile office users access the enterprise intranet.</a:t>
            </a:r>
          </a:p>
          <a:p>
            <a:pPr lvl="1"/>
            <a:r>
              <a:rPr lang="en-US" sz="1400" dirty="0">
                <a:latin typeface="Huawei Sans" panose="020C0503030203020204" pitchFamily="34" charset="0"/>
              </a:rPr>
              <a:t>Call-LNS scenario: The LAC automatically dials up for enterprise intranet interconnection.</a:t>
            </a: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L2TP Working Process</a:t>
            </a:r>
          </a:p>
        </p:txBody>
      </p:sp>
      <p:sp>
        <p:nvSpPr>
          <p:cNvPr id="72" name="五边形 71"/>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73" name="燕尾形 72"/>
          <p:cNvSpPr/>
          <p:nvPr/>
        </p:nvSpPr>
        <p:spPr bwMode="gray">
          <a:xfrm>
            <a:off x="10217452"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L2TP</a:t>
            </a:r>
          </a:p>
        </p:txBody>
      </p:sp>
      <p:sp>
        <p:nvSpPr>
          <p:cNvPr id="74" name="燕尾形 73"/>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75" name="燕尾形 74"/>
          <p:cNvSpPr/>
          <p:nvPr/>
        </p:nvSpPr>
        <p:spPr bwMode="gray">
          <a:xfrm>
            <a:off x="9437681"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
        <p:nvSpPr>
          <p:cNvPr id="144" name="Freeform 159"/>
          <p:cNvSpPr/>
          <p:nvPr/>
        </p:nvSpPr>
        <p:spPr bwMode="gray">
          <a:xfrm flipH="1">
            <a:off x="7588052" y="3067249"/>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pic>
        <p:nvPicPr>
          <p:cNvPr id="14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95630" y="3382394"/>
            <a:ext cx="540000" cy="442800"/>
          </a:xfrm>
          <a:prstGeom prst="rect">
            <a:avLst/>
          </a:prstGeom>
        </p:spPr>
      </p:pic>
      <p:pic>
        <p:nvPicPr>
          <p:cNvPr id="146" name="图片 42" descr="大型网管-蓝.png"/>
          <p:cNvPicPr>
            <a:picLocks noChangeAspect="1"/>
          </p:cNvPicPr>
          <p:nvPr/>
        </p:nvPicPr>
        <p:blipFill>
          <a:blip r:embed="rId4" cstate="print"/>
          <a:stretch>
            <a:fillRect/>
          </a:stretch>
        </p:blipFill>
        <p:spPr bwMode="gray">
          <a:xfrm>
            <a:off x="8367621" y="2927166"/>
            <a:ext cx="539607" cy="441817"/>
          </a:xfrm>
          <a:prstGeom prst="rect">
            <a:avLst/>
          </a:prstGeom>
        </p:spPr>
      </p:pic>
      <p:sp>
        <p:nvSpPr>
          <p:cNvPr id="147" name="TextBox 8"/>
          <p:cNvSpPr txBox="1"/>
          <p:nvPr/>
        </p:nvSpPr>
        <p:spPr bwMode="gray">
          <a:xfrm>
            <a:off x="7215852" y="3109767"/>
            <a:ext cx="50272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LNS</a:t>
            </a:r>
          </a:p>
        </p:txBody>
      </p:sp>
      <p:sp>
        <p:nvSpPr>
          <p:cNvPr id="148" name="TextBox 9"/>
          <p:cNvSpPr txBox="1"/>
          <p:nvPr/>
        </p:nvSpPr>
        <p:spPr bwMode="gray">
          <a:xfrm>
            <a:off x="2664595" y="2882854"/>
            <a:ext cx="794475"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LAC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(Client)</a:t>
            </a:r>
          </a:p>
        </p:txBody>
      </p:sp>
      <p:sp>
        <p:nvSpPr>
          <p:cNvPr id="149" name="TextBox 14"/>
          <p:cNvSpPr txBox="1"/>
          <p:nvPr/>
        </p:nvSpPr>
        <p:spPr bwMode="gray">
          <a:xfrm>
            <a:off x="7795962" y="3566979"/>
            <a:ext cx="116476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Enterprise HQ</a:t>
            </a:r>
          </a:p>
        </p:txBody>
      </p:sp>
      <p:cxnSp>
        <p:nvCxnSpPr>
          <p:cNvPr id="150" name="Straight Connector 15"/>
          <p:cNvCxnSpPr/>
          <p:nvPr/>
        </p:nvCxnSpPr>
        <p:spPr bwMode="gray">
          <a:xfrm flipH="1">
            <a:off x="3331637" y="3603794"/>
            <a:ext cx="1218249" cy="0"/>
          </a:xfrm>
          <a:prstGeom prst="line">
            <a:avLst/>
          </a:prstGeom>
          <a:solidFill>
            <a:srgbClr val="1AABE2"/>
          </a:solidFill>
          <a:ln w="19050" cap="flat" cmpd="sng" algn="ctr">
            <a:solidFill>
              <a:srgbClr val="007AC7"/>
            </a:solidFill>
            <a:prstDash val="solid"/>
            <a:round/>
            <a:headEnd type="none" w="med" len="med"/>
            <a:tailEnd type="none" w="med" len="med"/>
          </a:ln>
          <a:effectLst/>
        </p:spPr>
      </p:cxnSp>
      <p:cxnSp>
        <p:nvCxnSpPr>
          <p:cNvPr id="151" name="Straight Connector 18"/>
          <p:cNvCxnSpPr>
            <a:stCxn id="145" idx="1"/>
          </p:cNvCxnSpPr>
          <p:nvPr/>
        </p:nvCxnSpPr>
        <p:spPr bwMode="gray">
          <a:xfrm flipH="1">
            <a:off x="6063250" y="3603794"/>
            <a:ext cx="1132380" cy="0"/>
          </a:xfrm>
          <a:prstGeom prst="line">
            <a:avLst/>
          </a:prstGeom>
          <a:solidFill>
            <a:srgbClr val="1AABE2"/>
          </a:solidFill>
          <a:ln w="19050" cap="flat" cmpd="sng" algn="ctr">
            <a:solidFill>
              <a:srgbClr val="007AC7"/>
            </a:solidFill>
            <a:prstDash val="solid"/>
            <a:round/>
            <a:headEnd type="none" w="med" len="med"/>
            <a:tailEnd type="none" w="med" len="med"/>
          </a:ln>
          <a:effectLst/>
        </p:spPr>
      </p:cxnSp>
      <p:pic>
        <p:nvPicPr>
          <p:cNvPr id="152" name="图片 56" descr="管理型无线虚链路-蓝.png"/>
          <p:cNvPicPr>
            <a:picLocks noChangeAspect="1"/>
          </p:cNvPicPr>
          <p:nvPr/>
        </p:nvPicPr>
        <p:blipFill>
          <a:blip r:embed="rId5" cstate="print"/>
          <a:stretch>
            <a:fillRect/>
          </a:stretch>
        </p:blipFill>
        <p:spPr bwMode="gray">
          <a:xfrm>
            <a:off x="2792030" y="3381528"/>
            <a:ext cx="539607" cy="441818"/>
          </a:xfrm>
          <a:prstGeom prst="rect">
            <a:avLst/>
          </a:prstGeom>
        </p:spPr>
      </p:pic>
      <p:sp>
        <p:nvSpPr>
          <p:cNvPr id="153" name="Freeform 159"/>
          <p:cNvSpPr/>
          <p:nvPr/>
        </p:nvSpPr>
        <p:spPr bwMode="gray">
          <a:xfrm flipH="1">
            <a:off x="4438959" y="3029251"/>
            <a:ext cx="1631657" cy="8470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a:ea typeface="方正兰亭黑简体"/>
                <a:cs typeface="+mn-cs"/>
              </a:rPr>
              <a:t>Internet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a:ea typeface="方正兰亭黑简体"/>
              <a:cs typeface="+mn-cs"/>
            </a:endParaRPr>
          </a:p>
        </p:txBody>
      </p:sp>
      <p:sp>
        <p:nvSpPr>
          <p:cNvPr id="154" name="Can 41"/>
          <p:cNvSpPr/>
          <p:nvPr/>
        </p:nvSpPr>
        <p:spPr bwMode="gray">
          <a:xfrm rot="5400000">
            <a:off x="5150244" y="1484549"/>
            <a:ext cx="236717" cy="3843511"/>
          </a:xfrm>
          <a:prstGeom prst="can">
            <a:avLst>
              <a:gd name="adj" fmla="val 55435"/>
            </a:avLst>
          </a:prstGeom>
          <a:solidFill>
            <a:srgbClr val="FFF2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55" name="TextBox 22"/>
          <p:cNvSpPr txBox="1"/>
          <p:nvPr/>
        </p:nvSpPr>
        <p:spPr bwMode="gray">
          <a:xfrm>
            <a:off x="4817372" y="3300138"/>
            <a:ext cx="104454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L2TP tunnel</a:t>
            </a:r>
          </a:p>
        </p:txBody>
      </p:sp>
      <p:cxnSp>
        <p:nvCxnSpPr>
          <p:cNvPr id="156" name="直接连接符 155"/>
          <p:cNvCxnSpPr/>
          <p:nvPr/>
        </p:nvCxnSpPr>
        <p:spPr bwMode="gray">
          <a:xfrm>
            <a:off x="3061833" y="3863525"/>
            <a:ext cx="0" cy="2095042"/>
          </a:xfrm>
          <a:prstGeom prst="line">
            <a:avLst/>
          </a:prstGeom>
          <a:noFill/>
          <a:ln w="12700" cap="flat" cmpd="sng" algn="ctr">
            <a:solidFill>
              <a:sysClr val="windowText" lastClr="000000"/>
            </a:solidFill>
            <a:prstDash val="dash"/>
            <a:miter lim="800000"/>
          </a:ln>
          <a:effectLst/>
        </p:spPr>
      </p:cxnSp>
      <p:cxnSp>
        <p:nvCxnSpPr>
          <p:cNvPr id="157" name="直接连接符 156"/>
          <p:cNvCxnSpPr/>
          <p:nvPr/>
        </p:nvCxnSpPr>
        <p:spPr bwMode="gray">
          <a:xfrm>
            <a:off x="7465630" y="3863525"/>
            <a:ext cx="0" cy="2095042"/>
          </a:xfrm>
          <a:prstGeom prst="line">
            <a:avLst/>
          </a:prstGeom>
          <a:noFill/>
          <a:ln w="12700" cap="flat" cmpd="sng" algn="ctr">
            <a:solidFill>
              <a:sysClr val="windowText" lastClr="000000"/>
            </a:solidFill>
            <a:prstDash val="dash"/>
            <a:miter lim="800000"/>
          </a:ln>
          <a:effectLst/>
        </p:spPr>
      </p:cxnSp>
      <p:cxnSp>
        <p:nvCxnSpPr>
          <p:cNvPr id="158" name="直接箭头连接符 157"/>
          <p:cNvCxnSpPr/>
          <p:nvPr/>
        </p:nvCxnSpPr>
        <p:spPr bwMode="gray">
          <a:xfrm>
            <a:off x="3061834" y="4228955"/>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59" name="文本框 158"/>
          <p:cNvSpPr txBox="1"/>
          <p:nvPr/>
        </p:nvSpPr>
        <p:spPr bwMode="gray">
          <a:xfrm>
            <a:off x="3696853" y="3959119"/>
            <a:ext cx="2557110"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1. L2TP tunnel establishment</a:t>
            </a:r>
          </a:p>
        </p:txBody>
      </p:sp>
      <p:cxnSp>
        <p:nvCxnSpPr>
          <p:cNvPr id="160" name="直接箭头连接符 159"/>
          <p:cNvCxnSpPr/>
          <p:nvPr/>
        </p:nvCxnSpPr>
        <p:spPr bwMode="gray">
          <a:xfrm>
            <a:off x="3061834" y="4653949"/>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1" name="文本框 160"/>
          <p:cNvSpPr txBox="1"/>
          <p:nvPr/>
        </p:nvSpPr>
        <p:spPr bwMode="gray">
          <a:xfrm>
            <a:off x="3696853" y="4384113"/>
            <a:ext cx="2608406"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2. L2TP session establishment</a:t>
            </a:r>
          </a:p>
        </p:txBody>
      </p:sp>
      <p:cxnSp>
        <p:nvCxnSpPr>
          <p:cNvPr id="162" name="直接箭头连接符 161"/>
          <p:cNvCxnSpPr/>
          <p:nvPr/>
        </p:nvCxnSpPr>
        <p:spPr bwMode="gray">
          <a:xfrm>
            <a:off x="3061834" y="5078943"/>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3" name="文本框 162"/>
          <p:cNvSpPr txBox="1"/>
          <p:nvPr/>
        </p:nvSpPr>
        <p:spPr bwMode="gray">
          <a:xfrm>
            <a:off x="3740935" y="4809107"/>
            <a:ext cx="2836033"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rPr>
              <a:t>3. PPP connection establishment</a:t>
            </a:r>
          </a:p>
        </p:txBody>
      </p:sp>
      <p:cxnSp>
        <p:nvCxnSpPr>
          <p:cNvPr id="164" name="直接箭头连接符 163"/>
          <p:cNvCxnSpPr/>
          <p:nvPr/>
        </p:nvCxnSpPr>
        <p:spPr bwMode="gray">
          <a:xfrm>
            <a:off x="3061834" y="5503938"/>
            <a:ext cx="4403797" cy="0"/>
          </a:xfrm>
          <a:prstGeom prst="straightConnector1">
            <a:avLst/>
          </a:prstGeom>
          <a:noFill/>
          <a:ln w="12700" cap="flat" cmpd="sng" algn="ctr">
            <a:solidFill>
              <a:sysClr val="windowText" lastClr="000000"/>
            </a:solidFill>
            <a:prstDash val="solid"/>
            <a:miter lim="800000"/>
            <a:headEnd type="triangle"/>
            <a:tailEnd type="triangle"/>
          </a:ln>
          <a:effectLst/>
        </p:spPr>
      </p:cxnSp>
      <p:sp>
        <p:nvSpPr>
          <p:cNvPr id="165" name="文本框 164"/>
          <p:cNvSpPr txBox="1"/>
          <p:nvPr/>
        </p:nvSpPr>
        <p:spPr bwMode="gray">
          <a:xfrm>
            <a:off x="3715287" y="5234102"/>
            <a:ext cx="3283271"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4. Data encapsulation and forwarding</a:t>
            </a:r>
          </a:p>
        </p:txBody>
      </p:sp>
      <p:sp>
        <p:nvSpPr>
          <p:cNvPr id="166" name="TextBox 120">
            <a:extLst>
              <a:ext uri="{FF2B5EF4-FFF2-40B4-BE49-F238E27FC236}">
                <a16:creationId xmlns:a16="http://schemas.microsoft.com/office/drawing/2014/main" id="{9943A3E3-B30C-4E9C-BC15-698FCC05C5FD}"/>
              </a:ext>
            </a:extLst>
          </p:cNvPr>
          <p:cNvSpPr txBox="1"/>
          <p:nvPr/>
        </p:nvSpPr>
        <p:spPr bwMode="gray">
          <a:xfrm>
            <a:off x="1605492" y="5568139"/>
            <a:ext cx="695472"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Private IP address</a:t>
            </a:r>
          </a:p>
        </p:txBody>
      </p:sp>
      <p:sp>
        <p:nvSpPr>
          <p:cNvPr id="167" name="TextBox 120">
            <a:extLst>
              <a:ext uri="{FF2B5EF4-FFF2-40B4-BE49-F238E27FC236}">
                <a16:creationId xmlns:a16="http://schemas.microsoft.com/office/drawing/2014/main" id="{FB9C2C1D-C08C-41C0-962C-54AF7C16D96E}"/>
              </a:ext>
            </a:extLst>
          </p:cNvPr>
          <p:cNvSpPr txBox="1"/>
          <p:nvPr/>
        </p:nvSpPr>
        <p:spPr bwMode="gray">
          <a:xfrm>
            <a:off x="2301523" y="5568139"/>
            <a:ext cx="564824"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lumMod val="50000"/>
                  </a:prstClr>
                </a:solidFill>
                <a:effectLst/>
                <a:uLnTx/>
                <a:uFillTx/>
                <a:sym typeface="Huawei Sans" panose="020C0503030203020204" pitchFamily="34" charset="0"/>
              </a:rPr>
              <a:t>Data</a:t>
            </a:r>
          </a:p>
        </p:txBody>
      </p:sp>
      <p:sp>
        <p:nvSpPr>
          <p:cNvPr id="168" name="TextBox 120">
            <a:extLst>
              <a:ext uri="{FF2B5EF4-FFF2-40B4-BE49-F238E27FC236}">
                <a16:creationId xmlns:a16="http://schemas.microsoft.com/office/drawing/2014/main" id="{9943A3E3-B30C-4E9C-BC15-698FCC05C5FD}"/>
              </a:ext>
            </a:extLst>
          </p:cNvPr>
          <p:cNvSpPr txBox="1"/>
          <p:nvPr/>
        </p:nvSpPr>
        <p:spPr bwMode="gray">
          <a:xfrm>
            <a:off x="6244461" y="5568139"/>
            <a:ext cx="632988"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Private IP address</a:t>
            </a:r>
          </a:p>
        </p:txBody>
      </p:sp>
      <p:sp>
        <p:nvSpPr>
          <p:cNvPr id="169" name="TextBox 120">
            <a:extLst>
              <a:ext uri="{FF2B5EF4-FFF2-40B4-BE49-F238E27FC236}">
                <a16:creationId xmlns:a16="http://schemas.microsoft.com/office/drawing/2014/main" id="{FB9C2C1D-C08C-41C0-962C-54AF7C16D96E}"/>
              </a:ext>
            </a:extLst>
          </p:cNvPr>
          <p:cNvSpPr txBox="1"/>
          <p:nvPr/>
        </p:nvSpPr>
        <p:spPr bwMode="gray">
          <a:xfrm>
            <a:off x="6881314" y="5568139"/>
            <a:ext cx="478736"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70" name="圆角矩形标注 169"/>
          <p:cNvSpPr/>
          <p:nvPr/>
        </p:nvSpPr>
        <p:spPr bwMode="gray">
          <a:xfrm flipH="1">
            <a:off x="1049842" y="3109767"/>
            <a:ext cx="1515370" cy="658423"/>
          </a:xfrm>
          <a:prstGeom prst="wedgeRoundRectCallout">
            <a:avLst>
              <a:gd name="adj1" fmla="val -61317"/>
              <a:gd name="adj2" fmla="val 40487"/>
              <a:gd name="adj3" fmla="val 16667"/>
            </a:avLst>
          </a:prstGeom>
          <a:solidFill>
            <a:srgbClr val="F4FBFE"/>
          </a:solidFill>
          <a:ln w="1905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b">
              <a:spcBef>
                <a:spcPct val="0"/>
              </a:spcBef>
              <a:spcAft>
                <a:spcPct val="0"/>
              </a:spcAft>
            </a:pPr>
            <a:r>
              <a:rPr lang="en-US" sz="1200" dirty="0">
                <a:solidFill>
                  <a:prstClr val="black"/>
                </a:solidFill>
                <a:cs typeface="Huawei Sans" panose="020C0503030203020204" pitchFamily="34" charset="0"/>
              </a:rPr>
              <a:t>L2TP client </a:t>
            </a:r>
          </a:p>
          <a:p>
            <a:pPr defTabSz="914400" fontAlgn="b">
              <a:spcBef>
                <a:spcPct val="0"/>
              </a:spcBef>
              <a:spcAft>
                <a:spcPct val="0"/>
              </a:spcAft>
            </a:pPr>
            <a:r>
              <a:rPr lang="en-US" sz="1200" dirty="0">
                <a:solidFill>
                  <a:prstClr val="black"/>
                </a:solidFill>
                <a:cs typeface="Huawei Sans" panose="020C0503030203020204" pitchFamily="34" charset="0"/>
              </a:rPr>
              <a:t>software initiates a connection.</a:t>
            </a:r>
          </a:p>
        </p:txBody>
      </p:sp>
      <p:sp>
        <p:nvSpPr>
          <p:cNvPr id="171" name="TextBox 120">
            <a:extLst>
              <a:ext uri="{FF2B5EF4-FFF2-40B4-BE49-F238E27FC236}">
                <a16:creationId xmlns:a16="http://schemas.microsoft.com/office/drawing/2014/main" id="{54945C05-8A67-48A5-8EF4-DB2BECD7D4A9}"/>
              </a:ext>
            </a:extLst>
          </p:cNvPr>
          <p:cNvSpPr txBox="1"/>
          <p:nvPr/>
        </p:nvSpPr>
        <p:spPr bwMode="gray">
          <a:xfrm>
            <a:off x="5537507" y="5568139"/>
            <a:ext cx="693576" cy="316800"/>
          </a:xfrm>
          <a:prstGeom prst="roundRect">
            <a:avLst>
              <a:gd name="adj" fmla="val 6721"/>
            </a:avLst>
          </a:prstGeom>
          <a:solidFill>
            <a:srgbClr val="EC7061"/>
          </a:solidFill>
          <a:ln w="12700">
            <a:solidFill>
              <a:srgbClr val="EC7061"/>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PPP header</a:t>
            </a:r>
          </a:p>
        </p:txBody>
      </p:sp>
      <p:sp>
        <p:nvSpPr>
          <p:cNvPr id="172" name="TextBox 120">
            <a:extLst>
              <a:ext uri="{FF2B5EF4-FFF2-40B4-BE49-F238E27FC236}">
                <a16:creationId xmlns:a16="http://schemas.microsoft.com/office/drawing/2014/main" id="{7031278B-C172-43DD-9FFE-EFF703F3935F}"/>
              </a:ext>
            </a:extLst>
          </p:cNvPr>
          <p:cNvSpPr txBox="1"/>
          <p:nvPr/>
        </p:nvSpPr>
        <p:spPr bwMode="gray">
          <a:xfrm>
            <a:off x="4817371" y="5568139"/>
            <a:ext cx="706759" cy="316800"/>
          </a:xfrm>
          <a:prstGeom prst="roundRect">
            <a:avLst>
              <a:gd name="adj" fmla="val 6721"/>
            </a:avLst>
          </a:prstGeom>
          <a:solidFill>
            <a:srgbClr val="8BC9A0"/>
          </a:solidFill>
          <a:ln w="12700">
            <a:solidFill>
              <a:srgbClr val="8BC9A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L2TP header</a:t>
            </a:r>
          </a:p>
        </p:txBody>
      </p:sp>
      <p:sp>
        <p:nvSpPr>
          <p:cNvPr id="173" name="TextBox 120">
            <a:extLst>
              <a:ext uri="{FF2B5EF4-FFF2-40B4-BE49-F238E27FC236}">
                <a16:creationId xmlns:a16="http://schemas.microsoft.com/office/drawing/2014/main" id="{54945C05-8A67-48A5-8EF4-DB2BECD7D4A9}"/>
              </a:ext>
            </a:extLst>
          </p:cNvPr>
          <p:cNvSpPr txBox="1"/>
          <p:nvPr/>
        </p:nvSpPr>
        <p:spPr bwMode="gray">
          <a:xfrm>
            <a:off x="4084139" y="5568139"/>
            <a:ext cx="723708" cy="316800"/>
          </a:xfrm>
          <a:prstGeom prst="roundRect">
            <a:avLst>
              <a:gd name="adj" fmla="val 6721"/>
            </a:avLst>
          </a:prstGeom>
          <a:solidFill>
            <a:srgbClr val="1AABE2">
              <a:lumMod val="75000"/>
            </a:srgbClr>
          </a:solidFill>
          <a:ln w="12700">
            <a:solidFill>
              <a:srgbClr val="1380A9"/>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UDP header</a:t>
            </a:r>
          </a:p>
        </p:txBody>
      </p:sp>
      <p:sp>
        <p:nvSpPr>
          <p:cNvPr id="174" name="TextBox 120">
            <a:extLst>
              <a:ext uri="{FF2B5EF4-FFF2-40B4-BE49-F238E27FC236}">
                <a16:creationId xmlns:a16="http://schemas.microsoft.com/office/drawing/2014/main" id="{54945C05-8A67-48A5-8EF4-DB2BECD7D4A9}"/>
              </a:ext>
            </a:extLst>
          </p:cNvPr>
          <p:cNvSpPr txBox="1"/>
          <p:nvPr/>
        </p:nvSpPr>
        <p:spPr bwMode="gray">
          <a:xfrm>
            <a:off x="3356169" y="5568139"/>
            <a:ext cx="723708" cy="316800"/>
          </a:xfrm>
          <a:prstGeom prst="roundRect">
            <a:avLst>
              <a:gd name="adj" fmla="val 6721"/>
            </a:avLst>
          </a:prstGeom>
          <a:solidFill>
            <a:srgbClr val="99DFF9"/>
          </a:solidFill>
          <a:ln w="12700">
            <a:solidFill>
              <a:srgbClr val="99DFF9"/>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sym typeface="Huawei Sans" panose="020C0503030203020204" pitchFamily="34" charset="0"/>
              </a:rPr>
              <a:t>Public IP address</a:t>
            </a:r>
          </a:p>
        </p:txBody>
      </p:sp>
      <p:sp>
        <p:nvSpPr>
          <p:cNvPr id="175" name="右大括号 174"/>
          <p:cNvSpPr/>
          <p:nvPr/>
        </p:nvSpPr>
        <p:spPr bwMode="gray">
          <a:xfrm rot="5400000">
            <a:off x="4744703" y="4569004"/>
            <a:ext cx="180020" cy="2902467"/>
          </a:xfrm>
          <a:prstGeom prst="rightBrace">
            <a:avLst>
              <a:gd name="adj1" fmla="val 63889"/>
              <a:gd name="adj2" fmla="val 50000"/>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t" latinLnBrk="0" hangingPunct="1">
              <a:lnSpc>
                <a:spcPct val="100000"/>
              </a:lnSpc>
              <a:spcBef>
                <a:spcPct val="0"/>
              </a:spcBef>
              <a:spcAft>
                <a:spcPct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cs typeface="Huawei Sans" panose="020C0503030203020204" pitchFamily="34" charset="0"/>
            </a:endParaRPr>
          </a:p>
        </p:txBody>
      </p:sp>
      <p:sp>
        <p:nvSpPr>
          <p:cNvPr id="176" name="文本框 175"/>
          <p:cNvSpPr txBox="1"/>
          <p:nvPr/>
        </p:nvSpPr>
        <p:spPr bwMode="gray">
          <a:xfrm>
            <a:off x="4461854" y="6085393"/>
            <a:ext cx="869149"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rPr>
              <a:t>46 bytes</a:t>
            </a:r>
          </a:p>
        </p:txBody>
      </p:sp>
      <p:sp>
        <p:nvSpPr>
          <p:cNvPr id="177" name="TextBox 120">
            <a:extLst>
              <a:ext uri="{FF2B5EF4-FFF2-40B4-BE49-F238E27FC236}">
                <a16:creationId xmlns:a16="http://schemas.microsoft.com/office/drawing/2014/main" id="{9943A3E3-B30C-4E9C-BC15-698FCC05C5FD}"/>
              </a:ext>
            </a:extLst>
          </p:cNvPr>
          <p:cNvSpPr txBox="1"/>
          <p:nvPr/>
        </p:nvSpPr>
        <p:spPr bwMode="gray">
          <a:xfrm>
            <a:off x="7682875" y="5568139"/>
            <a:ext cx="695472" cy="316800"/>
          </a:xfrm>
          <a:prstGeom prst="roundRect">
            <a:avLst>
              <a:gd name="adj" fmla="val 6721"/>
            </a:avLst>
          </a:prstGeom>
          <a:solidFill>
            <a:srgbClr val="1AABE2"/>
          </a:solidFill>
          <a:ln w="12700">
            <a:solidFill>
              <a:srgbClr val="00B0F0"/>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sym typeface="Huawei Sans" panose="020C0503030203020204" pitchFamily="34" charset="0"/>
              </a:rPr>
              <a:t>Private IP address</a:t>
            </a:r>
          </a:p>
        </p:txBody>
      </p:sp>
      <p:sp>
        <p:nvSpPr>
          <p:cNvPr id="178" name="TextBox 120">
            <a:extLst>
              <a:ext uri="{FF2B5EF4-FFF2-40B4-BE49-F238E27FC236}">
                <a16:creationId xmlns:a16="http://schemas.microsoft.com/office/drawing/2014/main" id="{FB9C2C1D-C08C-41C0-962C-54AF7C16D96E}"/>
              </a:ext>
            </a:extLst>
          </p:cNvPr>
          <p:cNvSpPr txBox="1"/>
          <p:nvPr/>
        </p:nvSpPr>
        <p:spPr bwMode="gray">
          <a:xfrm>
            <a:off x="8378906" y="5568139"/>
            <a:ext cx="564824" cy="316800"/>
          </a:xfrm>
          <a:prstGeom prst="roundRect">
            <a:avLst>
              <a:gd name="adj" fmla="val 6721"/>
            </a:avLst>
          </a:prstGeom>
          <a:solidFill>
            <a:srgbClr val="FFD17D"/>
          </a:solidFill>
          <a:ln w="12700">
            <a:solidFill>
              <a:srgbClr val="FFD17D"/>
            </a:solidFil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lumMod val="50000"/>
                  </a:prstClr>
                </a:solidFill>
                <a:effectLst/>
                <a:uLnTx/>
                <a:uFillTx/>
                <a:sym typeface="Huawei Sans" panose="020C0503030203020204" pitchFamily="34" charset="0"/>
              </a:rPr>
              <a:t>Data</a:t>
            </a:r>
          </a:p>
        </p:txBody>
      </p:sp>
      <p:sp>
        <p:nvSpPr>
          <p:cNvPr id="179" name="文本框 178"/>
          <p:cNvSpPr txBox="1"/>
          <p:nvPr/>
        </p:nvSpPr>
        <p:spPr bwMode="gray">
          <a:xfrm>
            <a:off x="5960693" y="6125157"/>
            <a:ext cx="5742675" cy="307777"/>
          </a:xfrm>
          <a:prstGeom prst="rect">
            <a:avLst/>
          </a:prstGeom>
          <a:no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L2TP tunnel establishment and data forwarding in the client-initiated scenario</a:t>
            </a:r>
          </a:p>
        </p:txBody>
      </p:sp>
    </p:spTree>
    <p:extLst>
      <p:ext uri="{BB962C8B-B14F-4D97-AF65-F5344CB8AC3E}">
        <p14:creationId xmlns:p14="http://schemas.microsoft.com/office/powerpoint/2010/main" val="2452200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lgn="l">
              <a:buNone/>
            </a:pPr>
            <a:r>
              <a:rPr lang="en-US" sz="2000" dirty="0">
                <a:latin typeface="Huawei Sans" panose="020C0503030203020204" pitchFamily="34" charset="0"/>
              </a:rPr>
              <a:t>When an enterprise has high requirements on data and network security, L2TP cannot provide sufficient protection for packet transmission. In this case, L2TP can be used together with IPsec to protect transmitted data and prevent data interception or attacks.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L2TP over IPsec</a:t>
            </a:r>
          </a:p>
        </p:txBody>
      </p:sp>
      <p:sp>
        <p:nvSpPr>
          <p:cNvPr id="4" name="Can 225">
            <a:extLst>
              <a:ext uri="{FF2B5EF4-FFF2-40B4-BE49-F238E27FC236}">
                <a16:creationId xmlns:a16="http://schemas.microsoft.com/office/drawing/2014/main" id="{76ED0393-8736-48B7-AE6E-4DAB0CD4ECFD}"/>
              </a:ext>
            </a:extLst>
          </p:cNvPr>
          <p:cNvSpPr/>
          <p:nvPr/>
        </p:nvSpPr>
        <p:spPr bwMode="gray">
          <a:xfrm rot="5400000">
            <a:off x="4491551" y="4512661"/>
            <a:ext cx="292021" cy="50063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159"/>
          <p:cNvSpPr/>
          <p:nvPr/>
        </p:nvSpPr>
        <p:spPr bwMode="gray">
          <a:xfrm flipH="1">
            <a:off x="7681551" y="3448403"/>
            <a:ext cx="1855042" cy="969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6"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7560" y="3774148"/>
            <a:ext cx="540000" cy="442800"/>
          </a:xfrm>
          <a:prstGeom prst="rect">
            <a:avLst/>
          </a:prstGeom>
        </p:spPr>
      </p:pic>
      <p:pic>
        <p:nvPicPr>
          <p:cNvPr id="7" name="图片 42" descr="大型网管-蓝.png"/>
          <p:cNvPicPr>
            <a:picLocks noChangeAspect="1"/>
          </p:cNvPicPr>
          <p:nvPr/>
        </p:nvPicPr>
        <p:blipFill>
          <a:blip r:embed="rId4" cstate="print"/>
          <a:stretch>
            <a:fillRect/>
          </a:stretch>
        </p:blipFill>
        <p:spPr bwMode="gray">
          <a:xfrm>
            <a:off x="8527252" y="4041442"/>
            <a:ext cx="539607" cy="441817"/>
          </a:xfrm>
          <a:prstGeom prst="rect">
            <a:avLst/>
          </a:prstGeom>
        </p:spPr>
      </p:pic>
      <p:pic>
        <p:nvPicPr>
          <p:cNvPr id="8" name="图片 73" descr="PC.png"/>
          <p:cNvPicPr>
            <a:picLocks noChangeAspect="1"/>
          </p:cNvPicPr>
          <p:nvPr/>
        </p:nvPicPr>
        <p:blipFill>
          <a:blip r:embed="rId5" cstate="print"/>
          <a:stretch>
            <a:fillRect/>
          </a:stretch>
        </p:blipFill>
        <p:spPr bwMode="gray">
          <a:xfrm>
            <a:off x="8951792" y="3429000"/>
            <a:ext cx="539063" cy="414000"/>
          </a:xfrm>
          <a:prstGeom prst="rect">
            <a:avLst/>
          </a:prstGeom>
        </p:spPr>
      </p:pic>
      <p:sp>
        <p:nvSpPr>
          <p:cNvPr id="9" name="Freeform 159"/>
          <p:cNvSpPr/>
          <p:nvPr/>
        </p:nvSpPr>
        <p:spPr bwMode="gray">
          <a:xfrm flipH="1">
            <a:off x="2400669" y="3454565"/>
            <a:ext cx="1843253" cy="9635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1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29932" y="3774148"/>
            <a:ext cx="540000" cy="442800"/>
          </a:xfrm>
          <a:prstGeom prst="rect">
            <a:avLst/>
          </a:prstGeom>
        </p:spPr>
      </p:pic>
      <p:pic>
        <p:nvPicPr>
          <p:cNvPr id="11" name="图片 42" descr="大型网管-蓝.png"/>
          <p:cNvPicPr>
            <a:picLocks noChangeAspect="1"/>
          </p:cNvPicPr>
          <p:nvPr/>
        </p:nvPicPr>
        <p:blipFill>
          <a:blip r:embed="rId4" cstate="print"/>
          <a:stretch>
            <a:fillRect/>
          </a:stretch>
        </p:blipFill>
        <p:spPr bwMode="gray">
          <a:xfrm>
            <a:off x="2927042" y="4035947"/>
            <a:ext cx="539607" cy="441817"/>
          </a:xfrm>
          <a:prstGeom prst="rect">
            <a:avLst/>
          </a:prstGeom>
        </p:spPr>
      </p:pic>
      <p:pic>
        <p:nvPicPr>
          <p:cNvPr id="12" name="图片 73" descr="PC.png"/>
          <p:cNvPicPr>
            <a:picLocks noChangeAspect="1"/>
          </p:cNvPicPr>
          <p:nvPr/>
        </p:nvPicPr>
        <p:blipFill>
          <a:blip r:embed="rId5" cstate="print"/>
          <a:stretch>
            <a:fillRect/>
          </a:stretch>
        </p:blipFill>
        <p:spPr bwMode="gray">
          <a:xfrm>
            <a:off x="2278789" y="3454565"/>
            <a:ext cx="539063" cy="414000"/>
          </a:xfrm>
          <a:prstGeom prst="rect">
            <a:avLst/>
          </a:prstGeom>
        </p:spPr>
      </p:pic>
      <p:cxnSp>
        <p:nvCxnSpPr>
          <p:cNvPr id="14" name="Straight Connector 38"/>
          <p:cNvCxnSpPr>
            <a:endCxn id="10" idx="3"/>
          </p:cNvCxnSpPr>
          <p:nvPr/>
        </p:nvCxnSpPr>
        <p:spPr bwMode="gray">
          <a:xfrm flipH="1">
            <a:off x="4369932" y="3995548"/>
            <a:ext cx="98577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39"/>
          <p:cNvCxnSpPr>
            <a:stCxn id="6" idx="1"/>
          </p:cNvCxnSpPr>
          <p:nvPr/>
        </p:nvCxnSpPr>
        <p:spPr bwMode="gray">
          <a:xfrm flipH="1">
            <a:off x="6548261" y="3995548"/>
            <a:ext cx="98929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6" name="TextBox 40"/>
          <p:cNvSpPr txBox="1"/>
          <p:nvPr/>
        </p:nvSpPr>
        <p:spPr bwMode="gray">
          <a:xfrm>
            <a:off x="1919536" y="3524902"/>
            <a:ext cx="39051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PC</a:t>
            </a:r>
          </a:p>
        </p:txBody>
      </p:sp>
      <p:sp>
        <p:nvSpPr>
          <p:cNvPr id="17" name="TextBox 41"/>
          <p:cNvSpPr txBox="1"/>
          <p:nvPr/>
        </p:nvSpPr>
        <p:spPr bwMode="gray">
          <a:xfrm>
            <a:off x="2810736" y="3675062"/>
            <a:ext cx="88450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mn-ea"/>
              </a:rPr>
              <a:t>Enterprise branch</a:t>
            </a:r>
          </a:p>
        </p:txBody>
      </p:sp>
      <p:sp>
        <p:nvSpPr>
          <p:cNvPr id="18" name="TextBox 42"/>
          <p:cNvSpPr txBox="1"/>
          <p:nvPr/>
        </p:nvSpPr>
        <p:spPr bwMode="gray">
          <a:xfrm>
            <a:off x="8097690" y="3695261"/>
            <a:ext cx="87215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mn-ea"/>
              </a:rPr>
              <a:t>Enterprise HQ</a:t>
            </a:r>
          </a:p>
        </p:txBody>
      </p:sp>
      <p:sp>
        <p:nvSpPr>
          <p:cNvPr id="19" name="TextBox 43"/>
          <p:cNvSpPr txBox="1"/>
          <p:nvPr/>
        </p:nvSpPr>
        <p:spPr bwMode="gray">
          <a:xfrm>
            <a:off x="9455970" y="3508723"/>
            <a:ext cx="39051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PC</a:t>
            </a:r>
          </a:p>
        </p:txBody>
      </p:sp>
      <p:cxnSp>
        <p:nvCxnSpPr>
          <p:cNvPr id="20" name="Straight Connector 46"/>
          <p:cNvCxnSpPr/>
          <p:nvPr/>
        </p:nvCxnSpPr>
        <p:spPr bwMode="gray">
          <a:xfrm>
            <a:off x="4234657" y="4414020"/>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1" name="Straight Connector 47"/>
          <p:cNvCxnSpPr/>
          <p:nvPr/>
        </p:nvCxnSpPr>
        <p:spPr bwMode="gray">
          <a:xfrm>
            <a:off x="7681551" y="4374343"/>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2" name="TextBox 48"/>
          <p:cNvSpPr txBox="1"/>
          <p:nvPr/>
        </p:nvSpPr>
        <p:spPr bwMode="gray">
          <a:xfrm>
            <a:off x="3699434" y="3392508"/>
            <a:ext cx="100927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dirty="0">
                <a:latin typeface="Huawei Sans" panose="020C0503030203020204" pitchFamily="34" charset="0"/>
                <a:ea typeface="+mn-ea"/>
              </a:rPr>
              <a:t>L2TP client</a:t>
            </a:r>
          </a:p>
        </p:txBody>
      </p:sp>
      <p:sp>
        <p:nvSpPr>
          <p:cNvPr id="23" name="TextBox 49"/>
          <p:cNvSpPr txBox="1"/>
          <p:nvPr/>
        </p:nvSpPr>
        <p:spPr bwMode="gray">
          <a:xfrm>
            <a:off x="7549013" y="3509512"/>
            <a:ext cx="52677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a:latin typeface="Huawei Sans" panose="020C0503030203020204" pitchFamily="34" charset="0"/>
                <a:ea typeface="+mn-ea"/>
              </a:rPr>
              <a:t>LNS</a:t>
            </a:r>
          </a:p>
        </p:txBody>
      </p:sp>
      <p:sp>
        <p:nvSpPr>
          <p:cNvPr id="24" name="TextBox 52"/>
          <p:cNvSpPr txBox="1"/>
          <p:nvPr/>
        </p:nvSpPr>
        <p:spPr bwMode="gray">
          <a:xfrm>
            <a:off x="3759990" y="5236185"/>
            <a:ext cx="166370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mn-ea"/>
              </a:rPr>
              <a:t>L2TP encapsulation</a:t>
            </a:r>
          </a:p>
        </p:txBody>
      </p:sp>
      <p:sp>
        <p:nvSpPr>
          <p:cNvPr id="25" name="Up Arrow 55"/>
          <p:cNvSpPr/>
          <p:nvPr/>
        </p:nvSpPr>
        <p:spPr bwMode="gray">
          <a:xfrm>
            <a:off x="4517295" y="4982770"/>
            <a:ext cx="154959" cy="216839"/>
          </a:xfrm>
          <a:prstGeom prst="upArrow">
            <a:avLst/>
          </a:prstGeom>
          <a:solidFill>
            <a:srgbClr val="00B0F0"/>
          </a:solidFill>
          <a:ln>
            <a:solidFill>
              <a:srgbClr val="00B0F0"/>
            </a:solidFill>
          </a:ln>
        </p:spPr>
        <p:txBody>
          <a:bodyPr wrap="square" rtlCol="0" anchor="ctr">
            <a:noAutofit/>
          </a:bodyPr>
          <a:lstStyle/>
          <a:p>
            <a:pPr marL="342900" indent="-342900" algn="ctr" fontAlgn="ctr">
              <a:buFont typeface="+mj-lt"/>
              <a:buAutoNum type="arabicPeriod"/>
            </a:pPr>
            <a:endParaRPr lang="zh-CN" altLang="en-US" sz="1800">
              <a:latin typeface="Huawei Sans" panose="020C0503030203020204" pitchFamily="34" charset="0"/>
              <a:ea typeface="+mn-ea"/>
              <a:cs typeface="Courier New" panose="02070309020205020404" pitchFamily="49" charset="0"/>
            </a:endParaRPr>
          </a:p>
        </p:txBody>
      </p:sp>
      <p:sp>
        <p:nvSpPr>
          <p:cNvPr id="26" name="Can 9">
            <a:extLst>
              <a:ext uri="{FF2B5EF4-FFF2-40B4-BE49-F238E27FC236}">
                <a16:creationId xmlns:a16="http://schemas.microsoft.com/office/drawing/2014/main" id="{56CDF1CD-3ED9-43E0-8DBC-33E66E217D98}"/>
              </a:ext>
            </a:extLst>
          </p:cNvPr>
          <p:cNvSpPr/>
          <p:nvPr/>
        </p:nvSpPr>
        <p:spPr bwMode="gray">
          <a:xfrm rot="5400000">
            <a:off x="5782276" y="3564751"/>
            <a:ext cx="339415" cy="240131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45"/>
          <p:cNvSpPr txBox="1"/>
          <p:nvPr/>
        </p:nvSpPr>
        <p:spPr bwMode="gray">
          <a:xfrm>
            <a:off x="5061654" y="4604212"/>
            <a:ext cx="196490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b="1" dirty="0">
                <a:latin typeface="Huawei Sans" panose="020C0503030203020204" pitchFamily="34" charset="0"/>
                <a:ea typeface="+mn-ea"/>
              </a:rPr>
              <a:t>IPsec encapsulation</a:t>
            </a:r>
          </a:p>
        </p:txBody>
      </p:sp>
      <p:sp>
        <p:nvSpPr>
          <p:cNvPr id="28" name="Can 225">
            <a:extLst>
              <a:ext uri="{FF2B5EF4-FFF2-40B4-BE49-F238E27FC236}">
                <a16:creationId xmlns:a16="http://schemas.microsoft.com/office/drawing/2014/main" id="{C89EE288-A1FB-4B12-97FD-126DB79AC469}"/>
              </a:ext>
            </a:extLst>
          </p:cNvPr>
          <p:cNvSpPr/>
          <p:nvPr/>
        </p:nvSpPr>
        <p:spPr bwMode="gray">
          <a:xfrm rot="5400000">
            <a:off x="7155058" y="4509051"/>
            <a:ext cx="292021" cy="50063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59"/>
          <p:cNvSpPr/>
          <p:nvPr/>
        </p:nvSpPr>
        <p:spPr bwMode="gray">
          <a:xfrm flipH="1">
            <a:off x="5107121" y="3483948"/>
            <a:ext cx="1631657" cy="8470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a:p>
            <a:pPr algn="ctr" fontAlgn="ctr"/>
            <a:r>
              <a:rPr lang="en-US">
                <a:solidFill>
                  <a:schemeClr val="tx1"/>
                </a:solidFill>
                <a:latin typeface="Huawei Sans" panose="020C0503030203020204" pitchFamily="34" charset="0"/>
              </a:rPr>
              <a:t>Internet</a:t>
            </a:r>
          </a:p>
          <a:p>
            <a:pPr algn="ctr" fontAlgn="ctr"/>
            <a:endParaRPr lang="en-US" altLang="zh-CN" dirty="0">
              <a:solidFill>
                <a:schemeClr val="tx1"/>
              </a:solidFill>
              <a:latin typeface="Huawei Sans" panose="020C0503030203020204" pitchFamily="34" charset="0"/>
            </a:endParaRPr>
          </a:p>
        </p:txBody>
      </p:sp>
      <p:sp>
        <p:nvSpPr>
          <p:cNvPr id="30" name="五边形 29"/>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31" name="燕尾形 30"/>
          <p:cNvSpPr/>
          <p:nvPr/>
        </p:nvSpPr>
        <p:spPr bwMode="gray">
          <a:xfrm>
            <a:off x="10217452" y="120425"/>
            <a:ext cx="875320"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L2TP</a:t>
            </a:r>
          </a:p>
        </p:txBody>
      </p:sp>
      <p:sp>
        <p:nvSpPr>
          <p:cNvPr id="32" name="燕尾形 31"/>
          <p:cNvSpPr/>
          <p:nvPr/>
        </p:nvSpPr>
        <p:spPr bwMode="gray">
          <a:xfrm>
            <a:off x="10997223"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mn-ea"/>
              </a:rPr>
              <a:t>MPLS</a:t>
            </a:r>
          </a:p>
        </p:txBody>
      </p:sp>
      <p:sp>
        <p:nvSpPr>
          <p:cNvPr id="33" name="燕尾形 32"/>
          <p:cNvSpPr/>
          <p:nvPr/>
        </p:nvSpPr>
        <p:spPr bwMode="gray">
          <a:xfrm>
            <a:off x="9437681"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Tree>
    <p:extLst>
      <p:ext uri="{BB962C8B-B14F-4D97-AF65-F5344CB8AC3E}">
        <p14:creationId xmlns:p14="http://schemas.microsoft.com/office/powerpoint/2010/main" val="1636725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59"/>
          <p:cNvSpPr/>
          <p:nvPr/>
        </p:nvSpPr>
        <p:spPr bwMode="gray">
          <a:xfrm flipH="1">
            <a:off x="5282000" y="4779062"/>
            <a:ext cx="1631657" cy="8470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a:p>
            <a:pPr algn="ctr" fontAlgn="ctr"/>
            <a:r>
              <a:rPr lang="en-US" dirty="0">
                <a:solidFill>
                  <a:schemeClr val="tx1"/>
                </a:solidFill>
                <a:latin typeface="Huawei Sans" panose="020C0503030203020204" pitchFamily="34" charset="0"/>
              </a:rPr>
              <a:t>MPLS</a:t>
            </a:r>
          </a:p>
          <a:p>
            <a:pPr algn="ctr" fontAlgn="ctr"/>
            <a:r>
              <a:rPr lang="en-US" dirty="0">
                <a:solidFill>
                  <a:schemeClr val="tx1"/>
                </a:solidFill>
                <a:latin typeface="Huawei Sans" panose="020C0503030203020204" pitchFamily="34" charset="0"/>
              </a:rPr>
              <a:t>backbone</a:t>
            </a:r>
          </a:p>
          <a:p>
            <a:pPr algn="ctr" fontAlgn="ctr"/>
            <a:endParaRPr lang="en-US" altLang="zh-CN" dirty="0">
              <a:solidFill>
                <a:schemeClr val="tx1"/>
              </a:solidFill>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r>
              <a:rPr lang="en-US" sz="1800" dirty="0">
                <a:latin typeface="Huawei Sans" panose="020C0503030203020204" pitchFamily="34" charset="0"/>
              </a:rPr>
              <a:t>Multiprotocol Label Switching (MPLS) uses labels to forward packets. It was originally proposed to improve the forwarding rate of IP packets. Currently, MPLS is mainly used in VPN, traffic engineering, and </a:t>
            </a:r>
            <a:r>
              <a:rPr lang="en-US" sz="1800" dirty="0" err="1">
                <a:latin typeface="Huawei Sans" panose="020C0503030203020204" pitchFamily="34" charset="0"/>
              </a:rPr>
              <a:t>QoS</a:t>
            </a:r>
            <a:r>
              <a:rPr lang="en-US" sz="1800" dirty="0">
                <a:latin typeface="Huawei Sans" panose="020C0503030203020204" pitchFamily="34" charset="0"/>
              </a:rPr>
              <a:t> scenarios. </a:t>
            </a:r>
          </a:p>
          <a:p>
            <a:r>
              <a:rPr lang="en-US" sz="1800" dirty="0">
                <a:latin typeface="Huawei Sans" panose="020C0503030203020204" pitchFamily="34" charset="0"/>
              </a:rPr>
              <a:t>MPLS VPNs are classified into the MPLS L2VPN and MPLS L3VPN.</a:t>
            </a:r>
          </a:p>
          <a:p>
            <a:r>
              <a:rPr lang="en-US" sz="1800" dirty="0">
                <a:latin typeface="Huawei Sans" panose="020C0503030203020204" pitchFamily="34" charset="0"/>
              </a:rPr>
              <a:t>Enterprises can build their own MPLS networks or lease carriers' </a:t>
            </a:r>
            <a:r>
              <a:rPr lang="en-US" sz="1800">
                <a:latin typeface="Huawei Sans" panose="020C0503030203020204" pitchFamily="34" charset="0"/>
              </a:rPr>
              <a:t>MPLS networks </a:t>
            </a:r>
            <a:r>
              <a:rPr lang="en-US" sz="1800" dirty="0">
                <a:latin typeface="Huawei Sans" panose="020C0503030203020204" pitchFamily="34" charset="0"/>
              </a:rPr>
              <a:t>to obtain MPLS VPN access services.</a:t>
            </a:r>
          </a:p>
          <a:p>
            <a:endParaRPr lang="zh-CN" altLang="en-US" sz="18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MPLS VPN Overview</a:t>
            </a:r>
          </a:p>
        </p:txBody>
      </p:sp>
      <p:grpSp>
        <p:nvGrpSpPr>
          <p:cNvPr id="4" name="Group 11"/>
          <p:cNvGrpSpPr/>
          <p:nvPr/>
        </p:nvGrpSpPr>
        <p:grpSpPr bwMode="gray">
          <a:xfrm>
            <a:off x="2150368" y="4052920"/>
            <a:ext cx="7891264" cy="1860568"/>
            <a:chOff x="1981089" y="3745394"/>
            <a:chExt cx="7891264" cy="1860568"/>
          </a:xfrm>
        </p:grpSpPr>
        <p:sp>
          <p:nvSpPr>
            <p:cNvPr id="5" name="Freeform 159"/>
            <p:cNvSpPr/>
            <p:nvPr/>
          </p:nvSpPr>
          <p:spPr bwMode="gray">
            <a:xfrm flipH="1">
              <a:off x="1981089" y="4420264"/>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Branch</a:t>
              </a:r>
            </a:p>
          </p:txBody>
        </p:sp>
        <p:pic>
          <p:nvPicPr>
            <p:cNvPr id="6" name="图片 42" descr="大型网管-蓝.png"/>
            <p:cNvPicPr>
              <a:picLocks noChangeAspect="1"/>
            </p:cNvPicPr>
            <p:nvPr/>
          </p:nvPicPr>
          <p:blipFill>
            <a:blip r:embed="rId3" cstate="print"/>
            <a:stretch>
              <a:fillRect/>
            </a:stretch>
          </p:blipFill>
          <p:spPr bwMode="gray">
            <a:xfrm>
              <a:off x="2164690" y="4199355"/>
              <a:ext cx="539607" cy="441817"/>
            </a:xfrm>
            <a:prstGeom prst="rect">
              <a:avLst/>
            </a:prstGeom>
          </p:spPr>
        </p:pic>
        <p:pic>
          <p:nvPicPr>
            <p:cNvPr id="7" name="Picture 12" descr="E:\2016.01\1.12 扁平化图标\蓝色\AR-蓝色最新-40.png"/>
            <p:cNvPicPr>
              <a:picLocks noChangeAspect="1" noChangeArrowheads="1"/>
            </p:cNvPicPr>
            <p:nvPr/>
          </p:nvPicPr>
          <p:blipFill>
            <a:blip r:embed="rId4" cstate="print"/>
            <a:srcRect/>
            <a:stretch>
              <a:fillRect/>
            </a:stretch>
          </p:blipFill>
          <p:spPr bwMode="gray">
            <a:xfrm>
              <a:off x="3019430" y="4728213"/>
              <a:ext cx="540000" cy="441818"/>
            </a:xfrm>
            <a:prstGeom prst="rect">
              <a:avLst/>
            </a:prstGeom>
            <a:noFill/>
          </p:spPr>
        </p:pic>
        <p:pic>
          <p:nvPicPr>
            <p:cNvPr id="10"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19819" y="4709760"/>
              <a:ext cx="554978" cy="455082"/>
            </a:xfrm>
            <a:prstGeom prst="rect">
              <a:avLst/>
            </a:prstGeom>
          </p:spPr>
        </p:pic>
        <p:pic>
          <p:nvPicPr>
            <p:cNvPr id="11"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637331" y="4185084"/>
              <a:ext cx="554978" cy="455082"/>
            </a:xfrm>
            <a:prstGeom prst="rect">
              <a:avLst/>
            </a:prstGeom>
          </p:spPr>
        </p:pic>
        <p:pic>
          <p:nvPicPr>
            <p:cNvPr id="12"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454215" y="4709760"/>
              <a:ext cx="554978" cy="455082"/>
            </a:xfrm>
            <a:prstGeom prst="rect">
              <a:avLst/>
            </a:prstGeom>
          </p:spPr>
        </p:pic>
        <p:cxnSp>
          <p:nvCxnSpPr>
            <p:cNvPr id="13" name="Straight Connector 45"/>
            <p:cNvCxnSpPr>
              <a:stCxn id="7" idx="3"/>
              <a:endCxn id="10" idx="1"/>
            </p:cNvCxnSpPr>
            <p:nvPr/>
          </p:nvCxnSpPr>
          <p:spPr bwMode="gray">
            <a:xfrm flipV="1">
              <a:off x="3559430" y="4937301"/>
              <a:ext cx="1260389" cy="11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TextBox 52"/>
            <p:cNvSpPr txBox="1"/>
            <p:nvPr/>
          </p:nvSpPr>
          <p:spPr bwMode="gray">
            <a:xfrm>
              <a:off x="4260135" y="3808841"/>
              <a:ext cx="1230722" cy="1941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dirty="0">
                  <a:latin typeface="Huawei Sans" panose="020C0503030203020204" pitchFamily="34" charset="0"/>
                  <a:ea typeface="+mn-ea"/>
                </a:rPr>
                <a:t>MPLS domain</a:t>
              </a:r>
            </a:p>
          </p:txBody>
        </p:sp>
        <p:sp>
          <p:nvSpPr>
            <p:cNvPr id="15" name="TextBox 53"/>
            <p:cNvSpPr txBox="1"/>
            <p:nvPr/>
          </p:nvSpPr>
          <p:spPr bwMode="gray">
            <a:xfrm>
              <a:off x="4853294" y="4471536"/>
              <a:ext cx="38250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PE</a:t>
              </a:r>
            </a:p>
          </p:txBody>
        </p:sp>
        <p:sp>
          <p:nvSpPr>
            <p:cNvPr id="16" name="TextBox 54"/>
            <p:cNvSpPr txBox="1"/>
            <p:nvPr/>
          </p:nvSpPr>
          <p:spPr bwMode="gray">
            <a:xfrm>
              <a:off x="6560750" y="4483699"/>
              <a:ext cx="38250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PE</a:t>
              </a:r>
            </a:p>
          </p:txBody>
        </p:sp>
        <p:sp>
          <p:nvSpPr>
            <p:cNvPr id="17" name="TextBox 55"/>
            <p:cNvSpPr txBox="1"/>
            <p:nvPr/>
          </p:nvSpPr>
          <p:spPr bwMode="gray">
            <a:xfrm>
              <a:off x="5774864" y="3923457"/>
              <a:ext cx="2799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P</a:t>
              </a:r>
            </a:p>
          </p:txBody>
        </p:sp>
        <p:sp>
          <p:nvSpPr>
            <p:cNvPr id="18" name="TextBox 56"/>
            <p:cNvSpPr txBox="1"/>
            <p:nvPr/>
          </p:nvSpPr>
          <p:spPr bwMode="gray">
            <a:xfrm>
              <a:off x="3493624" y="4960998"/>
              <a:ext cx="39051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CE</a:t>
              </a:r>
            </a:p>
          </p:txBody>
        </p:sp>
        <p:sp>
          <p:nvSpPr>
            <p:cNvPr id="19" name="Freeform 159"/>
            <p:cNvSpPr/>
            <p:nvPr/>
          </p:nvSpPr>
          <p:spPr bwMode="gray">
            <a:xfrm flipH="1">
              <a:off x="8425936" y="4443129"/>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p>
          </p:txBody>
        </p:sp>
        <p:pic>
          <p:nvPicPr>
            <p:cNvPr id="20" name="图片 42" descr="大型网管-蓝.png"/>
            <p:cNvPicPr>
              <a:picLocks noChangeAspect="1"/>
            </p:cNvPicPr>
            <p:nvPr/>
          </p:nvPicPr>
          <p:blipFill>
            <a:blip r:embed="rId3" cstate="print"/>
            <a:stretch>
              <a:fillRect/>
            </a:stretch>
          </p:blipFill>
          <p:spPr bwMode="gray">
            <a:xfrm>
              <a:off x="9089815" y="4233861"/>
              <a:ext cx="539607" cy="441817"/>
            </a:xfrm>
            <a:prstGeom prst="rect">
              <a:avLst/>
            </a:prstGeom>
          </p:spPr>
        </p:pic>
        <p:pic>
          <p:nvPicPr>
            <p:cNvPr id="21" name="Picture 12" descr="E:\2016.01\1.12 扁平化图标\蓝色\AR-蓝色最新-40.png"/>
            <p:cNvPicPr>
              <a:picLocks noChangeAspect="1" noChangeArrowheads="1"/>
            </p:cNvPicPr>
            <p:nvPr/>
          </p:nvPicPr>
          <p:blipFill>
            <a:blip r:embed="rId4" cstate="print"/>
            <a:srcRect/>
            <a:stretch>
              <a:fillRect/>
            </a:stretch>
          </p:blipFill>
          <p:spPr bwMode="gray">
            <a:xfrm>
              <a:off x="8244031" y="4723024"/>
              <a:ext cx="540000" cy="441818"/>
            </a:xfrm>
            <a:prstGeom prst="rect">
              <a:avLst/>
            </a:prstGeom>
            <a:noFill/>
          </p:spPr>
        </p:pic>
        <p:sp>
          <p:nvSpPr>
            <p:cNvPr id="22" name="TextBox 60"/>
            <p:cNvSpPr txBox="1"/>
            <p:nvPr/>
          </p:nvSpPr>
          <p:spPr bwMode="gray">
            <a:xfrm>
              <a:off x="7930254" y="4956240"/>
              <a:ext cx="39051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a:latin typeface="Huawei Sans" panose="020C0503030203020204" pitchFamily="34" charset="0"/>
                  <a:ea typeface="+mn-ea"/>
                </a:rPr>
                <a:t>CE</a:t>
              </a:r>
            </a:p>
          </p:txBody>
        </p:sp>
        <p:cxnSp>
          <p:nvCxnSpPr>
            <p:cNvPr id="23" name="Straight Connector 61"/>
            <p:cNvCxnSpPr>
              <a:stCxn id="12" idx="3"/>
              <a:endCxn id="21" idx="1"/>
            </p:cNvCxnSpPr>
            <p:nvPr/>
          </p:nvCxnSpPr>
          <p:spPr bwMode="gray">
            <a:xfrm>
              <a:off x="7009193" y="4937301"/>
              <a:ext cx="1234838" cy="6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Rectangle 10"/>
            <p:cNvSpPr/>
            <p:nvPr/>
          </p:nvSpPr>
          <p:spPr bwMode="gray">
            <a:xfrm>
              <a:off x="4259796" y="3745394"/>
              <a:ext cx="3204356" cy="1860568"/>
            </a:xfrm>
            <a:prstGeom prst="rect">
              <a:avLst/>
            </a:prstGeom>
            <a:ln w="19050">
              <a:solidFill>
                <a:srgbClr val="00B0F0"/>
              </a:solidFill>
              <a:prstDash val="dash"/>
            </a:ln>
          </p:spPr>
          <p:txBody>
            <a:bodyPr wrap="square" rtlCol="0" anchor="ctr">
              <a:noAutofit/>
            </a:bodyPr>
            <a:lstStyle/>
            <a:p>
              <a:pPr marL="342900" indent="-342900" algn="ctr" fontAlgn="ctr">
                <a:buFont typeface="+mj-lt"/>
                <a:buAutoNum type="arabicPeriod"/>
              </a:pPr>
              <a:endParaRPr lang="zh-CN" altLang="en-US" sz="1800">
                <a:latin typeface="Huawei Sans" panose="020C0503030203020204" pitchFamily="34" charset="0"/>
                <a:ea typeface="+mn-ea"/>
                <a:cs typeface="Courier New" panose="02070309020205020404" pitchFamily="49" charset="0"/>
              </a:endParaRPr>
            </a:p>
          </p:txBody>
        </p:sp>
      </p:grpSp>
      <p:sp>
        <p:nvSpPr>
          <p:cNvPr id="25" name="Freeform 1"/>
          <p:cNvSpPr/>
          <p:nvPr/>
        </p:nvSpPr>
        <p:spPr bwMode="gray">
          <a:xfrm>
            <a:off x="3736645" y="4384932"/>
            <a:ext cx="4709618" cy="787992"/>
          </a:xfrm>
          <a:custGeom>
            <a:avLst/>
            <a:gdLst>
              <a:gd name="connsiteX0" fmla="*/ 0 w 4572000"/>
              <a:gd name="connsiteY0" fmla="*/ 745438 h 787992"/>
              <a:gd name="connsiteX1" fmla="*/ 1143000 w 4572000"/>
              <a:gd name="connsiteY1" fmla="*/ 705681 h 787992"/>
              <a:gd name="connsiteX2" fmla="*/ 2226365 w 4572000"/>
              <a:gd name="connsiteY2" fmla="*/ 3 h 787992"/>
              <a:gd name="connsiteX3" fmla="*/ 3180521 w 4572000"/>
              <a:gd name="connsiteY3" fmla="*/ 695742 h 787992"/>
              <a:gd name="connsiteX4" fmla="*/ 4572000 w 4572000"/>
              <a:gd name="connsiteY4" fmla="*/ 765316 h 787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787992">
                <a:moveTo>
                  <a:pt x="0" y="745438"/>
                </a:moveTo>
                <a:cubicBezTo>
                  <a:pt x="385969" y="787679"/>
                  <a:pt x="771939" y="829920"/>
                  <a:pt x="1143000" y="705681"/>
                </a:cubicBezTo>
                <a:cubicBezTo>
                  <a:pt x="1514061" y="581442"/>
                  <a:pt x="1886778" y="1659"/>
                  <a:pt x="2226365" y="3"/>
                </a:cubicBezTo>
                <a:cubicBezTo>
                  <a:pt x="2565952" y="-1653"/>
                  <a:pt x="2789582" y="568190"/>
                  <a:pt x="3180521" y="695742"/>
                </a:cubicBezTo>
                <a:cubicBezTo>
                  <a:pt x="3571460" y="823294"/>
                  <a:pt x="4572000" y="765316"/>
                  <a:pt x="4572000" y="765316"/>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7" name="五边形 26"/>
          <p:cNvSpPr/>
          <p:nvPr/>
        </p:nvSpPr>
        <p:spPr bwMode="gray">
          <a:xfrm>
            <a:off x="8657910" y="120425"/>
            <a:ext cx="875320" cy="25736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IPsec</a:t>
            </a:r>
          </a:p>
        </p:txBody>
      </p:sp>
      <p:sp>
        <p:nvSpPr>
          <p:cNvPr id="28" name="燕尾形 27"/>
          <p:cNvSpPr/>
          <p:nvPr/>
        </p:nvSpPr>
        <p:spPr bwMode="gray">
          <a:xfrm>
            <a:off x="10205494"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L2TP</a:t>
            </a:r>
          </a:p>
        </p:txBody>
      </p:sp>
      <p:sp>
        <p:nvSpPr>
          <p:cNvPr id="29" name="燕尾形 28"/>
          <p:cNvSpPr/>
          <p:nvPr/>
        </p:nvSpPr>
        <p:spPr bwMode="gray">
          <a:xfrm>
            <a:off x="10979286" y="120425"/>
            <a:ext cx="911194" cy="25736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rPr>
              <a:t>MPLS</a:t>
            </a:r>
          </a:p>
        </p:txBody>
      </p:sp>
      <p:sp>
        <p:nvSpPr>
          <p:cNvPr id="30" name="燕尾形 29"/>
          <p:cNvSpPr/>
          <p:nvPr/>
        </p:nvSpPr>
        <p:spPr bwMode="gray">
          <a:xfrm>
            <a:off x="9431702" y="120425"/>
            <a:ext cx="875320" cy="25736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en-US" sz="1200">
                <a:latin typeface="Huawei Sans" panose="020C0503030203020204" pitchFamily="34" charset="0"/>
              </a:rPr>
              <a:t>GRE</a:t>
            </a:r>
          </a:p>
        </p:txBody>
      </p:sp>
    </p:spTree>
    <p:extLst>
      <p:ext uri="{BB962C8B-B14F-4D97-AF65-F5344CB8AC3E}">
        <p14:creationId xmlns:p14="http://schemas.microsoft.com/office/powerpoint/2010/main" val="4252403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393700" indent="-393700"/>
            <a:r>
              <a:rPr lang="en-US" dirty="0">
                <a:latin typeface="Huawei Sans" panose="020C0503030203020204" pitchFamily="34" charset="0"/>
              </a:rPr>
              <a:t>(</a:t>
            </a:r>
            <a:r>
              <a:rPr lang="en-US" dirty="0" err="1">
                <a:latin typeface="Huawei Sans" panose="020C0503030203020204" pitchFamily="34" charset="0"/>
              </a:rPr>
              <a:t>TorF</a:t>
            </a:r>
            <a:r>
              <a:rPr lang="en-US" dirty="0">
                <a:latin typeface="Huawei Sans" panose="020C0503030203020204" pitchFamily="34" charset="0"/>
              </a:rPr>
              <a:t>) L2TP VPN works at the network layer.</a:t>
            </a:r>
          </a:p>
          <a:p>
            <a:pPr lvl="1"/>
            <a:r>
              <a:rPr lang="en-US" dirty="0">
                <a:latin typeface="Huawei Sans" panose="020C0503030203020204" pitchFamily="34" charset="0"/>
              </a:rPr>
              <a:t>True</a:t>
            </a:r>
          </a:p>
          <a:p>
            <a:pPr lvl="1"/>
            <a:r>
              <a:rPr lang="en-US" dirty="0">
                <a:latin typeface="Huawei Sans" panose="020C0503030203020204" pitchFamily="34" charset="0"/>
              </a:rPr>
              <a:t>False</a:t>
            </a:r>
          </a:p>
          <a:p>
            <a:pPr marL="393700" lvl="1" indent="-393700" defTabSz="801367">
              <a:spcBef>
                <a:spcPct val="30000"/>
              </a:spcBef>
              <a:spcAft>
                <a:spcPct val="0"/>
              </a:spcAft>
              <a:buFont typeface="+mj-lt"/>
              <a:buAutoNum type="arabicPeriod" startAt="2"/>
            </a:pPr>
            <a:r>
              <a:rPr lang="en-US" sz="1999" dirty="0">
                <a:latin typeface="Huawei Sans" panose="020C0503030203020204" pitchFamily="34" charset="0"/>
                <a:cs typeface="Arial" panose="020B0604020202020204" pitchFamily="34" charset="0"/>
              </a:rPr>
              <a:t>(Multiple) Which of the following are included in an IPsec SA?</a:t>
            </a:r>
          </a:p>
          <a:p>
            <a:pPr lvl="1">
              <a:spcAft>
                <a:spcPct val="0"/>
              </a:spcAft>
            </a:pPr>
            <a:r>
              <a:rPr lang="en-US" dirty="0">
                <a:latin typeface="Huawei Sans" panose="020C0503030203020204" pitchFamily="34" charset="0"/>
              </a:rPr>
              <a:t>SPI</a:t>
            </a:r>
          </a:p>
          <a:p>
            <a:pPr lvl="1">
              <a:spcAft>
                <a:spcPct val="0"/>
              </a:spcAft>
            </a:pPr>
            <a:r>
              <a:rPr lang="en-US" dirty="0">
                <a:latin typeface="Huawei Sans" panose="020C0503030203020204" pitchFamily="34" charset="0"/>
              </a:rPr>
              <a:t>Secure transmission protocol</a:t>
            </a:r>
          </a:p>
          <a:p>
            <a:pPr lvl="1">
              <a:spcAft>
                <a:spcPct val="0"/>
              </a:spcAft>
            </a:pPr>
            <a:r>
              <a:rPr lang="en-US" dirty="0">
                <a:latin typeface="Huawei Sans" panose="020C0503030203020204" pitchFamily="34" charset="0"/>
              </a:rPr>
              <a:t>Source address</a:t>
            </a:r>
          </a:p>
          <a:p>
            <a:pPr lvl="1">
              <a:spcAft>
                <a:spcPct val="0"/>
              </a:spcAft>
            </a:pPr>
            <a:r>
              <a:rPr lang="en-US" dirty="0">
                <a:latin typeface="Huawei Sans" panose="020C0503030203020204" pitchFamily="34" charset="0"/>
              </a:rPr>
              <a:t>Destination IP address</a:t>
            </a:r>
          </a:p>
          <a:p>
            <a:pPr marL="0" lvl="1" algn="l" defTabSz="801367">
              <a:spcBef>
                <a:spcPct val="30000"/>
              </a:spcBef>
              <a:spcAft>
                <a:spcPct val="0"/>
              </a:spcAft>
            </a:pPr>
            <a:endParaRPr lang="en-US" altLang="zh-CN" sz="1999" dirty="0">
              <a:latin typeface="Huawei Sans" panose="020C0503030203020204" pitchFamily="34" charset="0"/>
              <a:cs typeface="Arial" panose="020B0604020202020204" pitchFamily="34" charset="0"/>
            </a:endParaRPr>
          </a:p>
        </p:txBody>
      </p:sp>
    </p:spTree>
    <p:extLst>
      <p:ext uri="{BB962C8B-B14F-4D97-AF65-F5344CB8AC3E}">
        <p14:creationId xmlns:p14="http://schemas.microsoft.com/office/powerpoint/2010/main" val="1119098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wrap="square">
            <a:noAutofit/>
          </a:bodyPr>
          <a:lstStyle/>
          <a:p>
            <a:pPr algn="l"/>
            <a:r>
              <a:rPr lang="en-US" sz="2000" dirty="0">
                <a:latin typeface="Huawei Sans" panose="020C0503030203020204" pitchFamily="34" charset="0"/>
              </a:rPr>
              <a:t>The VPN technology provides a series of advantages, such as security, low cost, support for mobile services, and flexibility, and has become the most widely deployed technology on the live network.</a:t>
            </a:r>
          </a:p>
          <a:p>
            <a:pPr algn="l"/>
            <a:r>
              <a:rPr lang="en-US" sz="2000" dirty="0">
                <a:latin typeface="Huawei Sans" panose="020C0503030203020204" pitchFamily="34" charset="0"/>
              </a:rPr>
              <a:t>This course briefly introduces the following common VPN technologies based on the basic concepts and classifications of VPNs:</a:t>
            </a:r>
          </a:p>
          <a:p>
            <a:pPr marL="654050" lvl="1" indent="-342900"/>
            <a:r>
              <a:rPr lang="en-US" sz="1800" dirty="0">
                <a:latin typeface="Huawei Sans" panose="020C0503030203020204" pitchFamily="34" charset="0"/>
              </a:rPr>
              <a:t>IPsec VPN: a set of protocols and services that provide secure transmission for IP networks.</a:t>
            </a:r>
          </a:p>
          <a:p>
            <a:pPr marL="654050" lvl="1" indent="-342900"/>
            <a:r>
              <a:rPr lang="en-US" sz="1800" dirty="0">
                <a:latin typeface="Huawei Sans" panose="020C0503030203020204" pitchFamily="34" charset="0"/>
              </a:rPr>
              <a:t>GRE VPN: provides a mechanism to encapsulate packets of a protocol into packets of another protocol, solving the transmission problem of heterogeneous networks.</a:t>
            </a:r>
          </a:p>
          <a:p>
            <a:pPr marL="654050" lvl="1" indent="-342900"/>
            <a:r>
              <a:rPr lang="en-US" sz="1800" dirty="0">
                <a:latin typeface="Huawei Sans" panose="020C0503030203020204" pitchFamily="34" charset="0"/>
              </a:rPr>
              <a:t>L2TP VPN: a Layer 2 VPN technology that provides remote access services for mobile users.</a:t>
            </a:r>
          </a:p>
          <a:p>
            <a:pPr marL="654050" lvl="1" indent="-342900"/>
            <a:r>
              <a:rPr lang="en-US" sz="1800" dirty="0">
                <a:latin typeface="Huawei Sans" panose="020C0503030203020204" pitchFamily="34" charset="0"/>
              </a:rPr>
              <a:t>MPLS VPN: a VPN technology that implements interconnection between sites through label switching.</a:t>
            </a:r>
          </a:p>
        </p:txBody>
      </p:sp>
    </p:spTree>
    <p:extLst>
      <p:ext uri="{BB962C8B-B14F-4D97-AF65-F5344CB8AC3E}">
        <p14:creationId xmlns:p14="http://schemas.microsoft.com/office/powerpoint/2010/main" val="2301779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33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algn="l"/>
            <a:r>
              <a:rPr lang="en-US" sz="1800" dirty="0"/>
              <a:t>For a large-scale enterprise, the network access requirements are not limited only to the headquarters network. Branches, branch offices, employees on business trips, and partners also need to access the network resources of the headquarters. The virtual private network (VPN) technology can be used to meet this requirement. The VPN establishes virtual private connections without changing the existing network structure. It is widely used on the live network because of its advantages, such as low cost, dedication, and virtual</a:t>
            </a:r>
            <a:r>
              <a:rPr lang="en-US" altLang="zh-CN" sz="1800" dirty="0"/>
              <a:t>ization</a:t>
            </a:r>
            <a:r>
              <a:rPr lang="en-US" sz="1800" dirty="0"/>
              <a:t>.</a:t>
            </a:r>
          </a:p>
          <a:p>
            <a:pPr algn="l"/>
            <a:r>
              <a:rPr lang="en-US" sz="1800" dirty="0"/>
              <a:t>VPN is a general term for a type of technology. Different VPN technologies provide various features and implementation modes. Common VPN technologies include Internet Protocol Security (IPsec) VPN, Generic Routing Encapsulation (GRE) VPN, Layer 2 Tunneling Protocol (L2TP) VPN and Multiprotocol Label Switching (MPLS) VPN.</a:t>
            </a:r>
          </a:p>
          <a:p>
            <a:pPr algn="l"/>
            <a:r>
              <a:rPr lang="en-US" sz="1800" dirty="0"/>
              <a:t>This course provides a simple and comprehensive introduction to VPN from the aspects of definitions, common types, and usage scenarios of VPN.</a:t>
            </a:r>
          </a:p>
        </p:txBody>
      </p:sp>
    </p:spTree>
    <p:extLst>
      <p:ext uri="{BB962C8B-B14F-4D97-AF65-F5344CB8AC3E}">
        <p14:creationId xmlns:p14="http://schemas.microsoft.com/office/powerpoint/2010/main" val="2788956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wrap="square">
            <a:noAutofit/>
          </a:bodyPr>
          <a:lstStyle/>
          <a:p>
            <a:r>
              <a:rPr lang="en-US">
                <a:latin typeface="Huawei Sans" panose="020C0503030203020204" pitchFamily="34" charset="0"/>
              </a:rPr>
              <a:t>Upon completion of this course, you will be able to:</a:t>
            </a:r>
          </a:p>
          <a:p>
            <a:pPr lvl="1"/>
            <a:r>
              <a:rPr lang="en-US">
                <a:latin typeface="Huawei Sans" panose="020C0503030203020204" pitchFamily="34" charset="0"/>
              </a:rPr>
              <a:t>Understand VPN classification.</a:t>
            </a:r>
          </a:p>
          <a:p>
            <a:pPr lvl="1"/>
            <a:r>
              <a:rPr lang="en-US">
                <a:latin typeface="Huawei Sans" panose="020C0503030203020204" pitchFamily="34" charset="0"/>
              </a:rPr>
              <a:t>Understand VPN implementation modes.</a:t>
            </a:r>
          </a:p>
        </p:txBody>
      </p:sp>
    </p:spTree>
    <p:extLst>
      <p:ext uri="{BB962C8B-B14F-4D97-AF65-F5344CB8AC3E}">
        <p14:creationId xmlns:p14="http://schemas.microsoft.com/office/powerpoint/2010/main" val="3918841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b="1">
                <a:latin typeface="Huawei Sans" panose="020C0503030203020204" pitchFamily="34" charset="0"/>
                <a:ea typeface="方正兰亭黑简体" panose="02000000000000000000" pitchFamily="2" charset="-122"/>
                <a:cs typeface="Huawei Sans" panose="020C0503030203020204" pitchFamily="34" charset="0"/>
              </a:rPr>
              <a:t>What Is VPN?</a:t>
            </a:r>
          </a:p>
          <a:p>
            <a:r>
              <a:rPr lang="en-US">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rPr>
              <a:t>Common VPN Technologies</a:t>
            </a:r>
          </a:p>
        </p:txBody>
      </p:sp>
    </p:spTree>
    <p:extLst>
      <p:ext uri="{BB962C8B-B14F-4D97-AF65-F5344CB8AC3E}">
        <p14:creationId xmlns:p14="http://schemas.microsoft.com/office/powerpoint/2010/main" val="2650682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8" name="直接连接符 87"/>
          <p:cNvCxnSpPr/>
          <p:nvPr/>
        </p:nvCxnSpPr>
        <p:spPr bwMode="gray">
          <a:xfrm flipV="1">
            <a:off x="3026326" y="4836432"/>
            <a:ext cx="0" cy="6861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占位符 3"/>
          <p:cNvSpPr>
            <a:spLocks noGrp="1"/>
          </p:cNvSpPr>
          <p:nvPr>
            <p:ph type="body" sz="quarter" idx="10"/>
          </p:nvPr>
        </p:nvSpPr>
        <p:spPr bwMode="gray"/>
        <p:txBody>
          <a:bodyPr wrap="square">
            <a:noAutofit/>
          </a:bodyPr>
          <a:lstStyle/>
          <a:p>
            <a:pPr>
              <a:lnSpc>
                <a:spcPct val="120000"/>
              </a:lnSpc>
              <a:spcBef>
                <a:spcPts val="400"/>
              </a:spcBef>
            </a:pPr>
            <a:r>
              <a:rPr lang="en-US" sz="1600" dirty="0">
                <a:latin typeface="Huawei Sans" panose="020C0503030203020204" pitchFamily="34" charset="0"/>
              </a:rPr>
              <a:t>Before VPN technology is used, data transmission between enterprise branches depends on the existing physical network (for example, the Internet). Packets are prone to being stolen or tampered with by hackers due to various insecure factors on the Internet. As a result, data may be disclosed or important data may be damaged.</a:t>
            </a:r>
          </a:p>
          <a:p>
            <a:pPr>
              <a:lnSpc>
                <a:spcPct val="120000"/>
              </a:lnSpc>
              <a:spcBef>
                <a:spcPts val="400"/>
              </a:spcBef>
            </a:pPr>
            <a:r>
              <a:rPr lang="en-US" sz="1600" dirty="0">
                <a:latin typeface="Huawei Sans" panose="020C0503030203020204" pitchFamily="34" charset="0"/>
              </a:rPr>
              <a:t>In addition to the Internet, a physical private network connection can be </a:t>
            </a:r>
            <a:r>
              <a:rPr lang="en-US" altLang="zh-CN" sz="1600" dirty="0">
                <a:latin typeface="Huawei Sans" panose="020C0503030203020204" pitchFamily="34" charset="0"/>
              </a:rPr>
              <a:t>created </a:t>
            </a:r>
            <a:r>
              <a:rPr lang="en-US" sz="1600" dirty="0">
                <a:latin typeface="Huawei Sans" panose="020C0503030203020204" pitchFamily="34" charset="0"/>
              </a:rPr>
              <a:t>to secure data transmission. However, the cost is high, and it is difficult to </a:t>
            </a:r>
            <a:r>
              <a:rPr lang="en-US" altLang="zh-CN" sz="1600" dirty="0">
                <a:latin typeface="Huawei Sans" panose="020C0503030203020204" pitchFamily="34" charset="0"/>
              </a:rPr>
              <a:t>build</a:t>
            </a:r>
            <a:r>
              <a:rPr lang="en-US" sz="1600" dirty="0">
                <a:latin typeface="Huawei Sans" panose="020C0503030203020204" pitchFamily="34" charset="0"/>
              </a:rPr>
              <a:t> and maintain a private network.</a:t>
            </a:r>
          </a:p>
        </p:txBody>
      </p:sp>
      <p:sp>
        <p:nvSpPr>
          <p:cNvPr id="3" name="标题 2"/>
          <p:cNvSpPr>
            <a:spLocks noGrp="1"/>
          </p:cNvSpPr>
          <p:nvPr>
            <p:ph type="title"/>
          </p:nvPr>
        </p:nvSpPr>
        <p:spPr bwMode="gray"/>
        <p:txBody>
          <a:bodyPr wrap="square">
            <a:noAutofit/>
          </a:bodyPr>
          <a:lstStyle/>
          <a:p>
            <a:r>
              <a:rPr lang="en-US">
                <a:latin typeface="Huawei Sans" panose="020C0503030203020204" pitchFamily="34" charset="0"/>
              </a:rPr>
              <a:t>Technical Background</a:t>
            </a:r>
          </a:p>
        </p:txBody>
      </p:sp>
      <p:sp>
        <p:nvSpPr>
          <p:cNvPr id="53" name="Freeform 159"/>
          <p:cNvSpPr/>
          <p:nvPr/>
        </p:nvSpPr>
        <p:spPr bwMode="gray">
          <a:xfrm flipH="1">
            <a:off x="878030" y="417028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Office</a:t>
            </a:r>
          </a:p>
        </p:txBody>
      </p:sp>
      <p:pic>
        <p:nvPicPr>
          <p:cNvPr id="54" name="图片 31"/>
          <p:cNvPicPr>
            <a:picLocks/>
          </p:cNvPicPr>
          <p:nvPr/>
        </p:nvPicPr>
        <p:blipFill>
          <a:blip r:embed="rId3"/>
          <a:stretch>
            <a:fillRect/>
          </a:stretch>
        </p:blipFill>
        <p:spPr bwMode="gray">
          <a:xfrm>
            <a:off x="1650158" y="4282374"/>
            <a:ext cx="466668" cy="389308"/>
          </a:xfrm>
          <a:prstGeom prst="rect">
            <a:avLst/>
          </a:prstGeom>
        </p:spPr>
      </p:pic>
      <p:sp>
        <p:nvSpPr>
          <p:cNvPr id="55" name="Freeform 159"/>
          <p:cNvSpPr/>
          <p:nvPr/>
        </p:nvSpPr>
        <p:spPr bwMode="gray">
          <a:xfrm flipH="1">
            <a:off x="4396934" y="455468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rPr>
              <a:t>Enterprise </a:t>
            </a:r>
          </a:p>
          <a:p>
            <a:pPr algn="ctr" fontAlgn="ctr"/>
            <a:r>
              <a:rPr lang="en-US" sz="1100" dirty="0">
                <a:solidFill>
                  <a:schemeClr val="tx1"/>
                </a:solidFill>
                <a:latin typeface="Huawei Sans" panose="020C0503030203020204" pitchFamily="34" charset="0"/>
              </a:rPr>
              <a:t>HQ</a:t>
            </a:r>
          </a:p>
        </p:txBody>
      </p:sp>
      <p:pic>
        <p:nvPicPr>
          <p:cNvPr id="56" name="图片 25"/>
          <p:cNvPicPr>
            <a:picLocks noChangeAspect="1"/>
          </p:cNvPicPr>
          <p:nvPr/>
        </p:nvPicPr>
        <p:blipFill>
          <a:blip r:embed="rId3"/>
          <a:stretch>
            <a:fillRect/>
          </a:stretch>
        </p:blipFill>
        <p:spPr bwMode="gray">
          <a:xfrm>
            <a:off x="4144355" y="4674768"/>
            <a:ext cx="466668" cy="389308"/>
          </a:xfrm>
          <a:prstGeom prst="rect">
            <a:avLst/>
          </a:prstGeom>
        </p:spPr>
      </p:pic>
      <p:pic>
        <p:nvPicPr>
          <p:cNvPr id="57"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69037" y="4971539"/>
            <a:ext cx="417163" cy="342074"/>
          </a:xfrm>
          <a:prstGeom prst="rect">
            <a:avLst/>
          </a:prstGeom>
        </p:spPr>
      </p:pic>
      <p:sp>
        <p:nvSpPr>
          <p:cNvPr id="58" name="Freeform 159"/>
          <p:cNvSpPr/>
          <p:nvPr/>
        </p:nvSpPr>
        <p:spPr bwMode="gray">
          <a:xfrm flipH="1">
            <a:off x="2266560" y="37374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r>
              <a:rPr lang="en-US" sz="1050" dirty="0">
                <a:solidFill>
                  <a:srgbClr val="000000"/>
                </a:solidFill>
                <a:latin typeface="Huawei Sans" panose="020C0503030203020204" pitchFamily="34" charset="0"/>
                <a:ea typeface="方正兰亭黑简体" panose="02000000000000000000" pitchFamily="2" charset="-122"/>
              </a:rPr>
              <a:t>Enterprise branch</a:t>
            </a:r>
          </a:p>
        </p:txBody>
      </p:sp>
      <p:pic>
        <p:nvPicPr>
          <p:cNvPr id="59" name="图片 31"/>
          <p:cNvPicPr>
            <a:picLocks noChangeAspect="1"/>
          </p:cNvPicPr>
          <p:nvPr/>
        </p:nvPicPr>
        <p:blipFill>
          <a:blip r:embed="rId3"/>
          <a:stretch>
            <a:fillRect/>
          </a:stretch>
        </p:blipFill>
        <p:spPr bwMode="gray">
          <a:xfrm>
            <a:off x="3038688" y="3827262"/>
            <a:ext cx="466668" cy="389308"/>
          </a:xfrm>
          <a:prstGeom prst="rect">
            <a:avLst/>
          </a:prstGeom>
        </p:spPr>
      </p:pic>
      <p:pic>
        <p:nvPicPr>
          <p:cNvPr id="60" name="图片 51" descr="交换机.png"/>
          <p:cNvPicPr>
            <a:picLocks noChangeAspect="1"/>
          </p:cNvPicPr>
          <p:nvPr/>
        </p:nvPicPr>
        <p:blipFill>
          <a:blip r:embed="rId5" cstate="print"/>
          <a:stretch>
            <a:fillRect/>
          </a:stretch>
        </p:blipFill>
        <p:spPr bwMode="gray">
          <a:xfrm>
            <a:off x="2533749" y="3485948"/>
            <a:ext cx="417163" cy="341314"/>
          </a:xfrm>
          <a:prstGeom prst="rect">
            <a:avLst/>
          </a:prstGeom>
        </p:spPr>
      </p:pic>
      <p:pic>
        <p:nvPicPr>
          <p:cNvPr id="62" name="图片 61" descr="管理型无线虚链路-蓝.png"/>
          <p:cNvPicPr>
            <a:picLocks/>
          </p:cNvPicPr>
          <p:nvPr/>
        </p:nvPicPr>
        <p:blipFill>
          <a:blip r:embed="rId6" cstate="print"/>
          <a:stretch>
            <a:fillRect/>
          </a:stretch>
        </p:blipFill>
        <p:spPr bwMode="gray">
          <a:xfrm>
            <a:off x="931087" y="5161586"/>
            <a:ext cx="466668" cy="389308"/>
          </a:xfrm>
          <a:prstGeom prst="rect">
            <a:avLst/>
          </a:prstGeom>
        </p:spPr>
      </p:pic>
      <p:pic>
        <p:nvPicPr>
          <p:cNvPr id="63" name="图片 62" descr="酒店-蓝.png"/>
          <p:cNvPicPr>
            <a:picLocks/>
          </p:cNvPicPr>
          <p:nvPr/>
        </p:nvPicPr>
        <p:blipFill>
          <a:blip r:embed="rId7" cstate="print"/>
          <a:stretch>
            <a:fillRect/>
          </a:stretch>
        </p:blipFill>
        <p:spPr bwMode="gray">
          <a:xfrm>
            <a:off x="1120467" y="3880837"/>
            <a:ext cx="466668" cy="389308"/>
          </a:xfrm>
          <a:prstGeom prst="rect">
            <a:avLst/>
          </a:prstGeom>
        </p:spPr>
      </p:pic>
      <p:sp>
        <p:nvSpPr>
          <p:cNvPr id="64" name="文本框 63"/>
          <p:cNvSpPr txBox="1"/>
          <p:nvPr/>
        </p:nvSpPr>
        <p:spPr bwMode="gray">
          <a:xfrm>
            <a:off x="581597" y="4718703"/>
            <a:ext cx="1171601" cy="276999"/>
          </a:xfrm>
          <a:prstGeom prst="rect">
            <a:avLst/>
          </a:prstGeom>
          <a:noFill/>
        </p:spPr>
        <p:txBody>
          <a:bodyPr wrap="square" rtlCol="0">
            <a:noAutofit/>
          </a:bodyPr>
          <a:lstStyle/>
          <a:p>
            <a:pPr algn="ctr" fontAlgn="ctr"/>
            <a:r>
              <a:rPr lang="en-US" sz="1200">
                <a:latin typeface="Huawei Sans" panose="020C0503030203020204" pitchFamily="34" charset="0"/>
              </a:rPr>
              <a:t>Employees on business trips</a:t>
            </a:r>
          </a:p>
        </p:txBody>
      </p:sp>
      <p:cxnSp>
        <p:nvCxnSpPr>
          <p:cNvPr id="78" name="直接连接符 77"/>
          <p:cNvCxnSpPr>
            <a:stCxn id="62" idx="3"/>
          </p:cNvCxnSpPr>
          <p:nvPr/>
        </p:nvCxnSpPr>
        <p:spPr bwMode="gray">
          <a:xfrm flipV="1">
            <a:off x="1397755" y="4938857"/>
            <a:ext cx="1673793" cy="417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4" idx="3"/>
          </p:cNvCxnSpPr>
          <p:nvPr/>
        </p:nvCxnSpPr>
        <p:spPr bwMode="gray">
          <a:xfrm>
            <a:off x="2116826" y="4477028"/>
            <a:ext cx="921862" cy="45678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9" idx="2"/>
          </p:cNvCxnSpPr>
          <p:nvPr/>
        </p:nvCxnSpPr>
        <p:spPr bwMode="gray">
          <a:xfrm flipH="1">
            <a:off x="3071548" y="4216570"/>
            <a:ext cx="200474" cy="7549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6" idx="1"/>
          </p:cNvCxnSpPr>
          <p:nvPr/>
        </p:nvCxnSpPr>
        <p:spPr bwMode="gray">
          <a:xfrm flipH="1">
            <a:off x="3308553" y="4869422"/>
            <a:ext cx="835802" cy="1021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Freeform 159"/>
          <p:cNvSpPr>
            <a:spLocks noChangeAspect="1"/>
          </p:cNvSpPr>
          <p:nvPr/>
        </p:nvSpPr>
        <p:spPr bwMode="gray">
          <a:xfrm flipH="1">
            <a:off x="2496280" y="4608483"/>
            <a:ext cx="1093158" cy="576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b="1">
                <a:solidFill>
                  <a:srgbClr val="EC7061"/>
                </a:solidFill>
                <a:latin typeface="Huawei Sans" panose="020C0503030203020204" pitchFamily="34" charset="0"/>
                <a:ea typeface="方正兰亭黑简体" panose="02000000000000000000" pitchFamily="2" charset="-122"/>
              </a:rPr>
              <a:t>Internet</a:t>
            </a:r>
          </a:p>
        </p:txBody>
      </p:sp>
      <p:sp>
        <p:nvSpPr>
          <p:cNvPr id="89" name="文本框 88"/>
          <p:cNvSpPr txBox="1"/>
          <p:nvPr/>
        </p:nvSpPr>
        <p:spPr bwMode="gray">
          <a:xfrm>
            <a:off x="2665307" y="5992629"/>
            <a:ext cx="720986" cy="276999"/>
          </a:xfrm>
          <a:prstGeom prst="rect">
            <a:avLst/>
          </a:prstGeom>
          <a:noFill/>
        </p:spPr>
        <p:txBody>
          <a:bodyPr wrap="square" rtlCol="0">
            <a:noAutofit/>
          </a:bodyPr>
          <a:lstStyle/>
          <a:p>
            <a:pPr fontAlgn="ctr"/>
            <a:r>
              <a:rPr lang="en-US" sz="1200" dirty="0">
                <a:latin typeface="Huawei Sans" panose="020C0503030203020204" pitchFamily="34" charset="0"/>
              </a:rPr>
              <a:t>Hacker</a:t>
            </a:r>
          </a:p>
        </p:txBody>
      </p:sp>
      <p:cxnSp>
        <p:nvCxnSpPr>
          <p:cNvPr id="91" name="直接箭头连接符 90"/>
          <p:cNvCxnSpPr/>
          <p:nvPr/>
        </p:nvCxnSpPr>
        <p:spPr bwMode="gray">
          <a:xfrm flipH="1">
            <a:off x="3257020" y="4273261"/>
            <a:ext cx="108478" cy="359650"/>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2286534" y="4477028"/>
            <a:ext cx="361046" cy="173174"/>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bwMode="gray">
          <a:xfrm flipV="1">
            <a:off x="1712710" y="5067193"/>
            <a:ext cx="491800" cy="129677"/>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bwMode="gray">
          <a:xfrm flipV="1">
            <a:off x="3654815" y="4804257"/>
            <a:ext cx="407252" cy="57089"/>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bwMode="gray">
          <a:xfrm flipV="1">
            <a:off x="4934826" y="3766666"/>
            <a:ext cx="900000"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bwMode="gray">
          <a:xfrm>
            <a:off x="4118495" y="3472382"/>
            <a:ext cx="1962884" cy="276999"/>
          </a:xfrm>
          <a:prstGeom prst="rect">
            <a:avLst/>
          </a:prstGeom>
          <a:noFill/>
        </p:spPr>
        <p:txBody>
          <a:bodyPr wrap="square" rtlCol="0">
            <a:noAutofit/>
          </a:bodyPr>
          <a:lstStyle/>
          <a:p>
            <a:pPr fontAlgn="ctr"/>
            <a:r>
              <a:rPr lang="en-US" sz="1200">
                <a:latin typeface="Huawei Sans" panose="020C0503030203020204" pitchFamily="34" charset="0"/>
              </a:rPr>
              <a:t>Enterprise internal data</a:t>
            </a:r>
          </a:p>
        </p:txBody>
      </p:sp>
      <p:sp>
        <p:nvSpPr>
          <p:cNvPr id="106" name="文本框 105"/>
          <p:cNvSpPr txBox="1"/>
          <p:nvPr/>
        </p:nvSpPr>
        <p:spPr bwMode="gray">
          <a:xfrm>
            <a:off x="3505356" y="5504985"/>
            <a:ext cx="2393343" cy="738664"/>
          </a:xfrm>
          <a:prstGeom prst="rect">
            <a:avLst/>
          </a:prstGeom>
          <a:noFill/>
          <a:ln>
            <a:solidFill>
              <a:srgbClr val="99DFF9"/>
            </a:solidFill>
          </a:ln>
        </p:spPr>
        <p:txBody>
          <a:bodyPr wrap="square" rtlCol="0" anchor="ctr">
            <a:noAutofit/>
          </a:bodyPr>
          <a:lstStyle/>
          <a:p>
            <a:pPr fontAlgn="ctr"/>
            <a:r>
              <a:rPr lang="en-US" sz="1200" dirty="0">
                <a:latin typeface="Huawei Sans" panose="020C0503030203020204" pitchFamily="34" charset="0"/>
              </a:rPr>
              <a:t>If the shared and insecure Internet is directly used to transmit data, data may be stolen or tampered with.</a:t>
            </a:r>
          </a:p>
        </p:txBody>
      </p:sp>
      <p:sp>
        <p:nvSpPr>
          <p:cNvPr id="107" name="圆角矩形 75"/>
          <p:cNvSpPr/>
          <p:nvPr/>
        </p:nvSpPr>
        <p:spPr bwMode="gray">
          <a:xfrm>
            <a:off x="610352" y="2988444"/>
            <a:ext cx="5356199" cy="36811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Using the Internet to transmit data</a:t>
            </a:r>
          </a:p>
        </p:txBody>
      </p:sp>
      <p:sp>
        <p:nvSpPr>
          <p:cNvPr id="108" name="圆角矩形 75"/>
          <p:cNvSpPr/>
          <p:nvPr/>
        </p:nvSpPr>
        <p:spPr bwMode="gray">
          <a:xfrm>
            <a:off x="610352" y="3386353"/>
            <a:ext cx="5356199" cy="296569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9" name="直接箭头连接符 108"/>
          <p:cNvCxnSpPr/>
          <p:nvPr/>
        </p:nvCxnSpPr>
        <p:spPr bwMode="gray">
          <a:xfrm flipH="1">
            <a:off x="3128709" y="5083706"/>
            <a:ext cx="687" cy="379967"/>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2" name="Freeform 159"/>
          <p:cNvSpPr/>
          <p:nvPr/>
        </p:nvSpPr>
        <p:spPr bwMode="gray">
          <a:xfrm flipH="1">
            <a:off x="6467606" y="417028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Office</a:t>
            </a:r>
          </a:p>
        </p:txBody>
      </p:sp>
      <p:pic>
        <p:nvPicPr>
          <p:cNvPr id="113" name="图片 31"/>
          <p:cNvPicPr>
            <a:picLocks/>
          </p:cNvPicPr>
          <p:nvPr/>
        </p:nvPicPr>
        <p:blipFill>
          <a:blip r:embed="rId3"/>
          <a:stretch>
            <a:fillRect/>
          </a:stretch>
        </p:blipFill>
        <p:spPr bwMode="gray">
          <a:xfrm>
            <a:off x="7239734" y="4282374"/>
            <a:ext cx="466668" cy="389308"/>
          </a:xfrm>
          <a:prstGeom prst="rect">
            <a:avLst/>
          </a:prstGeom>
        </p:spPr>
      </p:pic>
      <p:sp>
        <p:nvSpPr>
          <p:cNvPr id="114" name="Freeform 159"/>
          <p:cNvSpPr/>
          <p:nvPr/>
        </p:nvSpPr>
        <p:spPr bwMode="gray">
          <a:xfrm flipH="1">
            <a:off x="9986510" y="455468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rPr>
              <a:t>Enterprise </a:t>
            </a:r>
          </a:p>
          <a:p>
            <a:pPr algn="ctr" fontAlgn="ctr"/>
            <a:r>
              <a:rPr lang="en-US" sz="1100" dirty="0">
                <a:solidFill>
                  <a:schemeClr val="tx1"/>
                </a:solidFill>
                <a:latin typeface="Huawei Sans" panose="020C0503030203020204" pitchFamily="34" charset="0"/>
              </a:rPr>
              <a:t>HQ</a:t>
            </a:r>
          </a:p>
        </p:txBody>
      </p:sp>
      <p:pic>
        <p:nvPicPr>
          <p:cNvPr id="115" name="图片 25"/>
          <p:cNvPicPr>
            <a:picLocks noChangeAspect="1"/>
          </p:cNvPicPr>
          <p:nvPr/>
        </p:nvPicPr>
        <p:blipFill>
          <a:blip r:embed="rId3"/>
          <a:stretch>
            <a:fillRect/>
          </a:stretch>
        </p:blipFill>
        <p:spPr bwMode="gray">
          <a:xfrm>
            <a:off x="9733931" y="4674768"/>
            <a:ext cx="466668" cy="389308"/>
          </a:xfrm>
          <a:prstGeom prst="rect">
            <a:avLst/>
          </a:prstGeom>
        </p:spPr>
      </p:pic>
      <p:pic>
        <p:nvPicPr>
          <p:cNvPr id="116"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358613" y="4971539"/>
            <a:ext cx="417163" cy="342074"/>
          </a:xfrm>
          <a:prstGeom prst="rect">
            <a:avLst/>
          </a:prstGeom>
        </p:spPr>
      </p:pic>
      <p:sp>
        <p:nvSpPr>
          <p:cNvPr id="117" name="Freeform 159"/>
          <p:cNvSpPr/>
          <p:nvPr/>
        </p:nvSpPr>
        <p:spPr bwMode="gray">
          <a:xfrm flipH="1">
            <a:off x="7856136" y="37374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r>
              <a:rPr lang="en-US" sz="1050" dirty="0">
                <a:solidFill>
                  <a:srgbClr val="000000"/>
                </a:solidFill>
                <a:latin typeface="Huawei Sans" panose="020C0503030203020204" pitchFamily="34" charset="0"/>
                <a:ea typeface="方正兰亭黑简体" panose="02000000000000000000" pitchFamily="2" charset="-122"/>
              </a:rPr>
              <a:t>Enterprise branch</a:t>
            </a:r>
          </a:p>
        </p:txBody>
      </p:sp>
      <p:pic>
        <p:nvPicPr>
          <p:cNvPr id="118" name="图片 31"/>
          <p:cNvPicPr>
            <a:picLocks noChangeAspect="1"/>
          </p:cNvPicPr>
          <p:nvPr/>
        </p:nvPicPr>
        <p:blipFill>
          <a:blip r:embed="rId3"/>
          <a:stretch>
            <a:fillRect/>
          </a:stretch>
        </p:blipFill>
        <p:spPr bwMode="gray">
          <a:xfrm>
            <a:off x="8628264" y="3827262"/>
            <a:ext cx="466668" cy="389308"/>
          </a:xfrm>
          <a:prstGeom prst="rect">
            <a:avLst/>
          </a:prstGeom>
        </p:spPr>
      </p:pic>
      <p:pic>
        <p:nvPicPr>
          <p:cNvPr id="119" name="图片 51" descr="交换机.png"/>
          <p:cNvPicPr>
            <a:picLocks noChangeAspect="1"/>
          </p:cNvPicPr>
          <p:nvPr/>
        </p:nvPicPr>
        <p:blipFill>
          <a:blip r:embed="rId5" cstate="print"/>
          <a:stretch>
            <a:fillRect/>
          </a:stretch>
        </p:blipFill>
        <p:spPr bwMode="gray">
          <a:xfrm>
            <a:off x="8123325" y="3485948"/>
            <a:ext cx="417163" cy="341314"/>
          </a:xfrm>
          <a:prstGeom prst="rect">
            <a:avLst/>
          </a:prstGeom>
        </p:spPr>
      </p:pic>
      <p:pic>
        <p:nvPicPr>
          <p:cNvPr id="120" name="图片 119" descr="管理型无线虚链路-蓝.png"/>
          <p:cNvPicPr>
            <a:picLocks/>
          </p:cNvPicPr>
          <p:nvPr/>
        </p:nvPicPr>
        <p:blipFill>
          <a:blip r:embed="rId6" cstate="print"/>
          <a:stretch>
            <a:fillRect/>
          </a:stretch>
        </p:blipFill>
        <p:spPr bwMode="gray">
          <a:xfrm>
            <a:off x="6520663" y="5161586"/>
            <a:ext cx="466668" cy="389308"/>
          </a:xfrm>
          <a:prstGeom prst="rect">
            <a:avLst/>
          </a:prstGeom>
        </p:spPr>
      </p:pic>
      <p:pic>
        <p:nvPicPr>
          <p:cNvPr id="121" name="图片 120" descr="酒店-蓝.png"/>
          <p:cNvPicPr>
            <a:picLocks/>
          </p:cNvPicPr>
          <p:nvPr/>
        </p:nvPicPr>
        <p:blipFill>
          <a:blip r:embed="rId7" cstate="print"/>
          <a:stretch>
            <a:fillRect/>
          </a:stretch>
        </p:blipFill>
        <p:spPr bwMode="gray">
          <a:xfrm>
            <a:off x="6710043" y="3880837"/>
            <a:ext cx="466668" cy="389308"/>
          </a:xfrm>
          <a:prstGeom prst="rect">
            <a:avLst/>
          </a:prstGeom>
        </p:spPr>
      </p:pic>
      <p:sp>
        <p:nvSpPr>
          <p:cNvPr id="122" name="文本框 121"/>
          <p:cNvSpPr txBox="1"/>
          <p:nvPr/>
        </p:nvSpPr>
        <p:spPr bwMode="gray">
          <a:xfrm>
            <a:off x="6171173" y="4718703"/>
            <a:ext cx="1171601" cy="276999"/>
          </a:xfrm>
          <a:prstGeom prst="rect">
            <a:avLst/>
          </a:prstGeom>
          <a:noFill/>
        </p:spPr>
        <p:txBody>
          <a:bodyPr wrap="square" rtlCol="0">
            <a:noAutofit/>
          </a:bodyPr>
          <a:lstStyle/>
          <a:p>
            <a:pPr algn="ctr" fontAlgn="ctr"/>
            <a:r>
              <a:rPr lang="en-US" sz="1200" dirty="0">
                <a:latin typeface="Huawei Sans" panose="020C0503030203020204" pitchFamily="34" charset="0"/>
              </a:rPr>
              <a:t>Employees on business trips</a:t>
            </a:r>
          </a:p>
        </p:txBody>
      </p:sp>
      <p:cxnSp>
        <p:nvCxnSpPr>
          <p:cNvPr id="123" name="直接连接符 122"/>
          <p:cNvCxnSpPr>
            <a:stCxn id="120" idx="3"/>
          </p:cNvCxnSpPr>
          <p:nvPr/>
        </p:nvCxnSpPr>
        <p:spPr bwMode="gray">
          <a:xfrm flipV="1">
            <a:off x="6987331" y="4938857"/>
            <a:ext cx="1673793" cy="417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3" idx="3"/>
          </p:cNvCxnSpPr>
          <p:nvPr/>
        </p:nvCxnSpPr>
        <p:spPr bwMode="gray">
          <a:xfrm>
            <a:off x="7706402" y="4477028"/>
            <a:ext cx="921862" cy="45678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8" idx="2"/>
          </p:cNvCxnSpPr>
          <p:nvPr/>
        </p:nvCxnSpPr>
        <p:spPr bwMode="gray">
          <a:xfrm flipH="1">
            <a:off x="8661124" y="4216570"/>
            <a:ext cx="200474" cy="7549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5" idx="1"/>
          </p:cNvCxnSpPr>
          <p:nvPr/>
        </p:nvCxnSpPr>
        <p:spPr bwMode="gray">
          <a:xfrm flipH="1">
            <a:off x="8898129" y="4869422"/>
            <a:ext cx="835802" cy="1021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Freeform 159"/>
          <p:cNvSpPr>
            <a:spLocks noChangeAspect="1"/>
          </p:cNvSpPr>
          <p:nvPr/>
        </p:nvSpPr>
        <p:spPr bwMode="gray">
          <a:xfrm flipH="1">
            <a:off x="8085856" y="4608483"/>
            <a:ext cx="1093158" cy="576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b="1" dirty="0">
                <a:solidFill>
                  <a:srgbClr val="EC7061"/>
                </a:solidFill>
                <a:latin typeface="Huawei Sans" panose="020C0503030203020204" pitchFamily="34" charset="0"/>
                <a:ea typeface="方正兰亭黑简体" panose="02000000000000000000" pitchFamily="2" charset="-122"/>
              </a:rPr>
              <a:t>Private network</a:t>
            </a:r>
          </a:p>
        </p:txBody>
      </p:sp>
      <p:cxnSp>
        <p:nvCxnSpPr>
          <p:cNvPr id="128" name="直接箭头连接符 127"/>
          <p:cNvCxnSpPr/>
          <p:nvPr/>
        </p:nvCxnSpPr>
        <p:spPr bwMode="gray">
          <a:xfrm flipH="1">
            <a:off x="8846596" y="4273261"/>
            <a:ext cx="108478" cy="359650"/>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bwMode="gray">
          <a:xfrm>
            <a:off x="7876110" y="4477028"/>
            <a:ext cx="361046" cy="173174"/>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bwMode="gray">
          <a:xfrm flipV="1">
            <a:off x="7302286" y="5067193"/>
            <a:ext cx="491800" cy="129677"/>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p:nvPr/>
        </p:nvCxnSpPr>
        <p:spPr bwMode="gray">
          <a:xfrm flipV="1">
            <a:off x="9244391" y="4804257"/>
            <a:ext cx="407252" cy="57089"/>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bwMode="gray">
          <a:xfrm flipV="1">
            <a:off x="10524402" y="3766666"/>
            <a:ext cx="900000"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9708071" y="3472382"/>
            <a:ext cx="1962884" cy="276999"/>
          </a:xfrm>
          <a:prstGeom prst="rect">
            <a:avLst/>
          </a:prstGeom>
          <a:noFill/>
        </p:spPr>
        <p:txBody>
          <a:bodyPr wrap="square" rtlCol="0">
            <a:noAutofit/>
          </a:bodyPr>
          <a:lstStyle/>
          <a:p>
            <a:pPr fontAlgn="ctr"/>
            <a:r>
              <a:rPr lang="en-US" sz="1200" dirty="0">
                <a:latin typeface="Huawei Sans" panose="020C0503030203020204" pitchFamily="34" charset="0"/>
              </a:rPr>
              <a:t>Enterprise internal data</a:t>
            </a:r>
          </a:p>
        </p:txBody>
      </p:sp>
      <p:sp>
        <p:nvSpPr>
          <p:cNvPr id="134" name="圆角矩形 75"/>
          <p:cNvSpPr/>
          <p:nvPr/>
        </p:nvSpPr>
        <p:spPr bwMode="gray">
          <a:xfrm>
            <a:off x="6199928" y="2988444"/>
            <a:ext cx="5356199" cy="36811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Building a private network for data transmission</a:t>
            </a:r>
          </a:p>
        </p:txBody>
      </p:sp>
      <p:sp>
        <p:nvSpPr>
          <p:cNvPr id="135" name="圆角矩形 75"/>
          <p:cNvSpPr/>
          <p:nvPr/>
        </p:nvSpPr>
        <p:spPr bwMode="gray">
          <a:xfrm>
            <a:off x="6199928" y="3386353"/>
            <a:ext cx="5356199" cy="296569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8496236" y="5429922"/>
            <a:ext cx="2632677" cy="812530"/>
          </a:xfrm>
          <a:prstGeom prst="rect">
            <a:avLst/>
          </a:prstGeom>
          <a:noFill/>
          <a:ln>
            <a:solidFill>
              <a:srgbClr val="99DFF9"/>
            </a:solidFill>
          </a:ln>
        </p:spPr>
        <p:txBody>
          <a:bodyPr wrap="square" rtlCol="0" anchor="ctr">
            <a:noAutofit/>
          </a:bodyPr>
          <a:lstStyle>
            <a:defPPr>
              <a:defRPr lang="en-US"/>
            </a:defPPr>
            <a:lvl1pPr>
              <a:defRPr sz="1400"/>
            </a:lvl1pPr>
          </a:lstStyle>
          <a:p>
            <a:pPr fontAlgn="ctr"/>
            <a:r>
              <a:rPr lang="en-US" sz="1200" dirty="0">
                <a:latin typeface="Huawei Sans" panose="020C0503030203020204" pitchFamily="34" charset="0"/>
              </a:rPr>
              <a:t>This effectively secures enterprise data transmission, but faces problems, such as high costs, low usage, and inflexible deployment.</a:t>
            </a:r>
          </a:p>
        </p:txBody>
      </p:sp>
      <p:grpSp>
        <p:nvGrpSpPr>
          <p:cNvPr id="138" name="组合 127"/>
          <p:cNvGrpSpPr>
            <a:grpSpLocks noChangeAspect="1"/>
          </p:cNvGrpSpPr>
          <p:nvPr/>
        </p:nvGrpSpPr>
        <p:grpSpPr bwMode="gray">
          <a:xfrm>
            <a:off x="2807834" y="5471409"/>
            <a:ext cx="435931" cy="540000"/>
            <a:chOff x="5386388" y="974725"/>
            <a:chExt cx="533400" cy="661988"/>
          </a:xfrm>
        </p:grpSpPr>
        <p:sp>
          <p:nvSpPr>
            <p:cNvPr id="139" name="Freeform 36"/>
            <p:cNvSpPr>
              <a:spLocks/>
            </p:cNvSpPr>
            <p:nvPr/>
          </p:nvSpPr>
          <p:spPr bwMode="gray">
            <a:xfrm>
              <a:off x="5559425" y="1209675"/>
              <a:ext cx="93663" cy="50800"/>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4" y="100"/>
                    <a:pt x="223" y="59"/>
                  </a:cubicBezTo>
                  <a:lnTo>
                    <a:pt x="0" y="0"/>
                  </a:lnTo>
                  <a:cubicBezTo>
                    <a:pt x="6" y="49"/>
                    <a:pt x="40" y="92"/>
                    <a:pt x="91" y="10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zh-CN" altLang="en-US">
                <a:latin typeface="Huawei Sans" panose="020C0503030203020204" pitchFamily="34" charset="0"/>
              </a:endParaRPr>
            </a:p>
          </p:txBody>
        </p:sp>
        <p:sp>
          <p:nvSpPr>
            <p:cNvPr id="140" name="Freeform 37"/>
            <p:cNvSpPr>
              <a:spLocks/>
            </p:cNvSpPr>
            <p:nvPr/>
          </p:nvSpPr>
          <p:spPr bwMode="gray">
            <a:xfrm>
              <a:off x="5653088" y="1209675"/>
              <a:ext cx="93663" cy="50800"/>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59"/>
                  </a:moveTo>
                  <a:lnTo>
                    <a:pt x="0" y="59"/>
                  </a:lnTo>
                  <a:cubicBezTo>
                    <a:pt x="30" y="99"/>
                    <a:pt x="81" y="120"/>
                    <a:pt x="132" y="106"/>
                  </a:cubicBezTo>
                  <a:cubicBezTo>
                    <a:pt x="183" y="92"/>
                    <a:pt x="218" y="49"/>
                    <a:pt x="223" y="0"/>
                  </a:cubicBezTo>
                  <a:lnTo>
                    <a:pt x="0" y="5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zh-CN" altLang="en-US">
                <a:latin typeface="Huawei Sans" panose="020C0503030203020204" pitchFamily="34" charset="0"/>
              </a:endParaRPr>
            </a:p>
          </p:txBody>
        </p:sp>
        <p:sp>
          <p:nvSpPr>
            <p:cNvPr id="141" name="Freeform 38"/>
            <p:cNvSpPr>
              <a:spLocks noEditPoints="1"/>
            </p:cNvSpPr>
            <p:nvPr/>
          </p:nvSpPr>
          <p:spPr bwMode="gray">
            <a:xfrm>
              <a:off x="5386388" y="974725"/>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3" y="1257"/>
                  </a:moveTo>
                  <a:lnTo>
                    <a:pt x="123" y="1257"/>
                  </a:lnTo>
                  <a:cubicBezTo>
                    <a:pt x="150" y="1200"/>
                    <a:pt x="186" y="1149"/>
                    <a:pt x="230" y="1104"/>
                  </a:cubicBezTo>
                  <a:lnTo>
                    <a:pt x="1041" y="1104"/>
                  </a:lnTo>
                  <a:cubicBezTo>
                    <a:pt x="1084" y="1149"/>
                    <a:pt x="1121" y="1200"/>
                    <a:pt x="1148" y="1257"/>
                  </a:cubicBezTo>
                  <a:lnTo>
                    <a:pt x="123" y="1257"/>
                  </a:lnTo>
                  <a:close/>
                  <a:moveTo>
                    <a:pt x="963" y="1038"/>
                  </a:moveTo>
                  <a:lnTo>
                    <a:pt x="963" y="1038"/>
                  </a:lnTo>
                  <a:lnTo>
                    <a:pt x="308" y="1038"/>
                  </a:lnTo>
                  <a:cubicBezTo>
                    <a:pt x="400" y="972"/>
                    <a:pt x="513" y="934"/>
                    <a:pt x="635" y="934"/>
                  </a:cubicBezTo>
                  <a:cubicBezTo>
                    <a:pt x="757" y="934"/>
                    <a:pt x="870" y="972"/>
                    <a:pt x="963" y="1038"/>
                  </a:cubicBezTo>
                  <a:close/>
                  <a:moveTo>
                    <a:pt x="335" y="567"/>
                  </a:moveTo>
                  <a:lnTo>
                    <a:pt x="335" y="567"/>
                  </a:lnTo>
                  <a:cubicBezTo>
                    <a:pt x="335" y="556"/>
                    <a:pt x="336" y="544"/>
                    <a:pt x="337" y="533"/>
                  </a:cubicBezTo>
                  <a:cubicBezTo>
                    <a:pt x="423" y="543"/>
                    <a:pt x="527" y="548"/>
                    <a:pt x="635" y="548"/>
                  </a:cubicBezTo>
                  <a:cubicBezTo>
                    <a:pt x="744" y="548"/>
                    <a:pt x="847" y="543"/>
                    <a:pt x="933" y="533"/>
                  </a:cubicBezTo>
                  <a:cubicBezTo>
                    <a:pt x="935" y="544"/>
                    <a:pt x="935" y="556"/>
                    <a:pt x="935" y="567"/>
                  </a:cubicBezTo>
                  <a:cubicBezTo>
                    <a:pt x="935" y="732"/>
                    <a:pt x="801" y="867"/>
                    <a:pt x="635" y="867"/>
                  </a:cubicBezTo>
                  <a:cubicBezTo>
                    <a:pt x="470" y="867"/>
                    <a:pt x="335" y="732"/>
                    <a:pt x="335" y="567"/>
                  </a:cubicBezTo>
                  <a:close/>
                  <a:moveTo>
                    <a:pt x="316" y="418"/>
                  </a:moveTo>
                  <a:lnTo>
                    <a:pt x="316" y="418"/>
                  </a:lnTo>
                  <a:lnTo>
                    <a:pt x="316" y="417"/>
                  </a:lnTo>
                  <a:cubicBezTo>
                    <a:pt x="329" y="416"/>
                    <a:pt x="340" y="407"/>
                    <a:pt x="344" y="394"/>
                  </a:cubicBezTo>
                  <a:lnTo>
                    <a:pt x="442" y="79"/>
                  </a:lnTo>
                  <a:lnTo>
                    <a:pt x="622" y="154"/>
                  </a:lnTo>
                  <a:cubicBezTo>
                    <a:pt x="631" y="158"/>
                    <a:pt x="640" y="158"/>
                    <a:pt x="648" y="154"/>
                  </a:cubicBezTo>
                  <a:lnTo>
                    <a:pt x="829" y="79"/>
                  </a:lnTo>
                  <a:lnTo>
                    <a:pt x="927" y="394"/>
                  </a:lnTo>
                  <a:cubicBezTo>
                    <a:pt x="931" y="407"/>
                    <a:pt x="942" y="416"/>
                    <a:pt x="954" y="417"/>
                  </a:cubicBezTo>
                  <a:lnTo>
                    <a:pt x="954" y="418"/>
                  </a:lnTo>
                  <a:cubicBezTo>
                    <a:pt x="1016" y="425"/>
                    <a:pt x="1053" y="434"/>
                    <a:pt x="1075" y="441"/>
                  </a:cubicBezTo>
                  <a:cubicBezTo>
                    <a:pt x="1015" y="459"/>
                    <a:pt x="867" y="481"/>
                    <a:pt x="635" y="481"/>
                  </a:cubicBezTo>
                  <a:cubicBezTo>
                    <a:pt x="403" y="481"/>
                    <a:pt x="256" y="459"/>
                    <a:pt x="195" y="441"/>
                  </a:cubicBezTo>
                  <a:cubicBezTo>
                    <a:pt x="217" y="434"/>
                    <a:pt x="254" y="425"/>
                    <a:pt x="316" y="418"/>
                  </a:cubicBezTo>
                  <a:close/>
                  <a:moveTo>
                    <a:pt x="1270" y="1502"/>
                  </a:moveTo>
                  <a:lnTo>
                    <a:pt x="1270" y="1502"/>
                  </a:lnTo>
                  <a:cubicBezTo>
                    <a:pt x="1270" y="1211"/>
                    <a:pt x="1074" y="966"/>
                    <a:pt x="807" y="891"/>
                  </a:cubicBezTo>
                  <a:cubicBezTo>
                    <a:pt x="923" y="829"/>
                    <a:pt x="1002" y="707"/>
                    <a:pt x="1002" y="567"/>
                  </a:cubicBezTo>
                  <a:cubicBezTo>
                    <a:pt x="1002" y="553"/>
                    <a:pt x="1001" y="539"/>
                    <a:pt x="999" y="525"/>
                  </a:cubicBezTo>
                  <a:cubicBezTo>
                    <a:pt x="1119" y="506"/>
                    <a:pt x="1167" y="483"/>
                    <a:pt x="1167" y="441"/>
                  </a:cubicBezTo>
                  <a:cubicBezTo>
                    <a:pt x="1167" y="404"/>
                    <a:pt x="1135" y="375"/>
                    <a:pt x="984" y="354"/>
                  </a:cubicBezTo>
                  <a:lnTo>
                    <a:pt x="881" y="24"/>
                  </a:lnTo>
                  <a:cubicBezTo>
                    <a:pt x="879" y="15"/>
                    <a:pt x="872" y="8"/>
                    <a:pt x="864" y="4"/>
                  </a:cubicBezTo>
                  <a:cubicBezTo>
                    <a:pt x="855" y="0"/>
                    <a:pt x="846" y="0"/>
                    <a:pt x="837" y="3"/>
                  </a:cubicBezTo>
                  <a:lnTo>
                    <a:pt x="635" y="87"/>
                  </a:lnTo>
                  <a:lnTo>
                    <a:pt x="434" y="3"/>
                  </a:lnTo>
                  <a:cubicBezTo>
                    <a:pt x="425" y="0"/>
                    <a:pt x="415" y="0"/>
                    <a:pt x="407" y="4"/>
                  </a:cubicBezTo>
                  <a:cubicBezTo>
                    <a:pt x="398" y="8"/>
                    <a:pt x="392" y="15"/>
                    <a:pt x="389" y="24"/>
                  </a:cubicBezTo>
                  <a:lnTo>
                    <a:pt x="286" y="354"/>
                  </a:lnTo>
                  <a:cubicBezTo>
                    <a:pt x="136" y="375"/>
                    <a:pt x="104" y="404"/>
                    <a:pt x="104" y="441"/>
                  </a:cubicBezTo>
                  <a:cubicBezTo>
                    <a:pt x="104" y="483"/>
                    <a:pt x="151" y="506"/>
                    <a:pt x="271" y="525"/>
                  </a:cubicBezTo>
                  <a:cubicBezTo>
                    <a:pt x="269" y="539"/>
                    <a:pt x="268" y="553"/>
                    <a:pt x="268" y="567"/>
                  </a:cubicBezTo>
                  <a:cubicBezTo>
                    <a:pt x="268" y="707"/>
                    <a:pt x="348" y="829"/>
                    <a:pt x="463" y="891"/>
                  </a:cubicBezTo>
                  <a:cubicBezTo>
                    <a:pt x="196" y="966"/>
                    <a:pt x="0" y="1211"/>
                    <a:pt x="0" y="1502"/>
                  </a:cubicBezTo>
                  <a:lnTo>
                    <a:pt x="0" y="1535"/>
                  </a:lnTo>
                  <a:lnTo>
                    <a:pt x="686" y="1535"/>
                  </a:lnTo>
                  <a:cubicBezTo>
                    <a:pt x="697" y="1559"/>
                    <a:pt x="721" y="1576"/>
                    <a:pt x="749" y="1576"/>
                  </a:cubicBezTo>
                  <a:cubicBezTo>
                    <a:pt x="787" y="1576"/>
                    <a:pt x="818" y="1545"/>
                    <a:pt x="818" y="1507"/>
                  </a:cubicBezTo>
                  <a:cubicBezTo>
                    <a:pt x="818" y="1468"/>
                    <a:pt x="787" y="1437"/>
                    <a:pt x="749" y="1437"/>
                  </a:cubicBezTo>
                  <a:cubicBezTo>
                    <a:pt x="725" y="1437"/>
                    <a:pt x="703" y="1450"/>
                    <a:pt x="691" y="1469"/>
                  </a:cubicBezTo>
                  <a:lnTo>
                    <a:pt x="68" y="1469"/>
                  </a:lnTo>
                  <a:cubicBezTo>
                    <a:pt x="71" y="1418"/>
                    <a:pt x="80" y="1369"/>
                    <a:pt x="96" y="1323"/>
                  </a:cubicBezTo>
                  <a:lnTo>
                    <a:pt x="1175" y="1323"/>
                  </a:lnTo>
                  <a:cubicBezTo>
                    <a:pt x="1190" y="1369"/>
                    <a:pt x="1200" y="1418"/>
                    <a:pt x="1203" y="1469"/>
                  </a:cubicBezTo>
                  <a:lnTo>
                    <a:pt x="1020" y="1469"/>
                  </a:lnTo>
                  <a:cubicBezTo>
                    <a:pt x="1008" y="1450"/>
                    <a:pt x="986" y="1437"/>
                    <a:pt x="962" y="1437"/>
                  </a:cubicBezTo>
                  <a:cubicBezTo>
                    <a:pt x="923" y="1437"/>
                    <a:pt x="893" y="1468"/>
                    <a:pt x="893" y="1507"/>
                  </a:cubicBezTo>
                  <a:cubicBezTo>
                    <a:pt x="893" y="1545"/>
                    <a:pt x="923" y="1576"/>
                    <a:pt x="962" y="1576"/>
                  </a:cubicBezTo>
                  <a:cubicBezTo>
                    <a:pt x="990" y="1576"/>
                    <a:pt x="1014" y="1559"/>
                    <a:pt x="1025" y="1535"/>
                  </a:cubicBezTo>
                  <a:lnTo>
                    <a:pt x="1270" y="1535"/>
                  </a:lnTo>
                  <a:lnTo>
                    <a:pt x="1270" y="150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zh-CN" altLang="en-US">
                <a:latin typeface="Huawei Sans" panose="020C0503030203020204" pitchFamily="34" charset="0"/>
              </a:endParaRPr>
            </a:p>
          </p:txBody>
        </p:sp>
      </p:grpSp>
    </p:spTree>
    <p:extLst>
      <p:ext uri="{BB962C8B-B14F-4D97-AF65-F5344CB8AC3E}">
        <p14:creationId xmlns:p14="http://schemas.microsoft.com/office/powerpoint/2010/main" val="1550455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9" name="直接连接符 133"/>
          <p:cNvCxnSpPr>
            <a:stCxn id="8" idx="1"/>
          </p:cNvCxnSpPr>
          <p:nvPr/>
        </p:nvCxnSpPr>
        <p:spPr bwMode="gray">
          <a:xfrm flipH="1">
            <a:off x="3793288" y="5347477"/>
            <a:ext cx="945793" cy="17725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4" name="文本占位符 3"/>
          <p:cNvSpPr>
            <a:spLocks noGrp="1"/>
          </p:cNvSpPr>
          <p:nvPr>
            <p:ph type="body" sz="quarter" idx="10"/>
          </p:nvPr>
        </p:nvSpPr>
        <p:spPr bwMode="gray"/>
        <p:txBody>
          <a:bodyPr wrap="square">
            <a:noAutofit/>
          </a:bodyPr>
          <a:lstStyle/>
          <a:p>
            <a:pPr marL="0" indent="0" algn="l">
              <a:buNone/>
            </a:pPr>
            <a:r>
              <a:rPr lang="en-US" sz="1800" dirty="0">
                <a:latin typeface="Huawei Sans" panose="020C0503030203020204" pitchFamily="34" charset="0"/>
              </a:rPr>
              <a:t>A VPN is constructed on a public network using a VPN technology. VPN users transmit private network traffic on the virtual network, implementing secure and reliable connections without changing the current network status.</a:t>
            </a:r>
          </a:p>
        </p:txBody>
      </p:sp>
      <p:sp>
        <p:nvSpPr>
          <p:cNvPr id="3" name="标题 2"/>
          <p:cNvSpPr>
            <a:spLocks noGrp="1"/>
          </p:cNvSpPr>
          <p:nvPr>
            <p:ph type="title"/>
          </p:nvPr>
        </p:nvSpPr>
        <p:spPr bwMode="gray"/>
        <p:txBody>
          <a:bodyPr wrap="square">
            <a:noAutofit/>
          </a:bodyPr>
          <a:lstStyle/>
          <a:p>
            <a:r>
              <a:rPr lang="en-US">
                <a:latin typeface="Huawei Sans" panose="020C0503030203020204" pitchFamily="34" charset="0"/>
              </a:rPr>
              <a:t>VPN Overview</a:t>
            </a:r>
          </a:p>
        </p:txBody>
      </p:sp>
      <p:sp>
        <p:nvSpPr>
          <p:cNvPr id="5" name="梯形 41"/>
          <p:cNvSpPr/>
          <p:nvPr/>
        </p:nvSpPr>
        <p:spPr bwMode="gray">
          <a:xfrm>
            <a:off x="458901" y="3956367"/>
            <a:ext cx="6532856" cy="2197150"/>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31"/>
          <p:cNvPicPr>
            <a:picLocks noChangeAspect="1"/>
          </p:cNvPicPr>
          <p:nvPr/>
        </p:nvPicPr>
        <p:blipFill>
          <a:blip r:embed="rId4">
            <a:duotone>
              <a:schemeClr val="accent5">
                <a:shade val="45000"/>
                <a:satMod val="135000"/>
              </a:schemeClr>
              <a:prstClr val="white"/>
            </a:duotone>
          </a:blip>
          <a:stretch>
            <a:fillRect/>
          </a:stretch>
        </p:blipFill>
        <p:spPr bwMode="gray">
          <a:xfrm>
            <a:off x="2492534" y="4760429"/>
            <a:ext cx="466668" cy="389308"/>
          </a:xfrm>
          <a:prstGeom prst="rect">
            <a:avLst/>
          </a:prstGeom>
        </p:spPr>
      </p:pic>
      <p:pic>
        <p:nvPicPr>
          <p:cNvPr id="7" name="图片 31"/>
          <p:cNvPicPr>
            <a:picLocks noChangeAspect="1"/>
          </p:cNvPicPr>
          <p:nvPr/>
        </p:nvPicPr>
        <p:blipFill>
          <a:blip r:embed="rId4">
            <a:duotone>
              <a:schemeClr val="accent5">
                <a:shade val="45000"/>
                <a:satMod val="135000"/>
              </a:schemeClr>
              <a:prstClr val="white"/>
            </a:duotone>
          </a:blip>
          <a:stretch>
            <a:fillRect/>
          </a:stretch>
        </p:blipFill>
        <p:spPr bwMode="gray">
          <a:xfrm>
            <a:off x="1745617" y="5620440"/>
            <a:ext cx="466668" cy="389308"/>
          </a:xfrm>
          <a:prstGeom prst="rect">
            <a:avLst/>
          </a:prstGeom>
        </p:spPr>
      </p:pic>
      <p:pic>
        <p:nvPicPr>
          <p:cNvPr id="8" name="图片 25"/>
          <p:cNvPicPr>
            <a:picLocks noChangeAspect="1"/>
          </p:cNvPicPr>
          <p:nvPr/>
        </p:nvPicPr>
        <p:blipFill>
          <a:blip r:embed="rId4">
            <a:duotone>
              <a:schemeClr val="accent5">
                <a:shade val="45000"/>
                <a:satMod val="135000"/>
              </a:schemeClr>
              <a:prstClr val="white"/>
            </a:duotone>
          </a:blip>
          <a:stretch>
            <a:fillRect/>
          </a:stretch>
        </p:blipFill>
        <p:spPr bwMode="gray">
          <a:xfrm>
            <a:off x="4739081" y="5152823"/>
            <a:ext cx="466668" cy="389308"/>
          </a:xfrm>
          <a:prstGeom prst="rect">
            <a:avLst/>
          </a:prstGeom>
        </p:spPr>
      </p:pic>
      <p:pic>
        <p:nvPicPr>
          <p:cNvPr id="9" name="图片 31"/>
          <p:cNvPicPr>
            <a:picLocks noChangeAspect="1"/>
          </p:cNvPicPr>
          <p:nvPr/>
        </p:nvPicPr>
        <p:blipFill>
          <a:blip r:embed="rId4">
            <a:duotone>
              <a:schemeClr val="accent5">
                <a:shade val="45000"/>
                <a:satMod val="135000"/>
              </a:schemeClr>
              <a:prstClr val="white"/>
            </a:duotone>
          </a:blip>
          <a:stretch>
            <a:fillRect/>
          </a:stretch>
        </p:blipFill>
        <p:spPr bwMode="gray">
          <a:xfrm>
            <a:off x="3881064" y="4305317"/>
            <a:ext cx="466668" cy="389308"/>
          </a:xfrm>
          <a:prstGeom prst="rect">
            <a:avLst/>
          </a:prstGeom>
        </p:spPr>
      </p:pic>
      <p:cxnSp>
        <p:nvCxnSpPr>
          <p:cNvPr id="15" name="直接连接符 133"/>
          <p:cNvCxnSpPr>
            <a:stCxn id="7" idx="3"/>
          </p:cNvCxnSpPr>
          <p:nvPr/>
        </p:nvCxnSpPr>
        <p:spPr bwMode="gray">
          <a:xfrm flipV="1">
            <a:off x="2212285" y="5439976"/>
            <a:ext cx="1420676" cy="37511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6" name="直接连接符 133"/>
          <p:cNvCxnSpPr>
            <a:stCxn id="6" idx="3"/>
          </p:cNvCxnSpPr>
          <p:nvPr/>
        </p:nvCxnSpPr>
        <p:spPr bwMode="gray">
          <a:xfrm>
            <a:off x="2959202" y="4955083"/>
            <a:ext cx="688526" cy="50589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7" name="直接连接符 133"/>
          <p:cNvCxnSpPr>
            <a:stCxn id="9" idx="2"/>
          </p:cNvCxnSpPr>
          <p:nvPr/>
        </p:nvCxnSpPr>
        <p:spPr bwMode="gray">
          <a:xfrm flipH="1">
            <a:off x="3647729" y="4694625"/>
            <a:ext cx="466669" cy="76635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 name="直接连接符 133"/>
          <p:cNvCxnSpPr>
            <a:stCxn id="7" idx="0"/>
          </p:cNvCxnSpPr>
          <p:nvPr/>
        </p:nvCxnSpPr>
        <p:spPr bwMode="gray">
          <a:xfrm flipV="1">
            <a:off x="1978951" y="4206789"/>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 name="直接连接符 133"/>
          <p:cNvCxnSpPr>
            <a:stCxn id="6" idx="0"/>
            <a:endCxn id="26" idx="2"/>
          </p:cNvCxnSpPr>
          <p:nvPr/>
        </p:nvCxnSpPr>
        <p:spPr bwMode="gray">
          <a:xfrm flipV="1">
            <a:off x="2725868" y="3522231"/>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2" name="直接连接符 133"/>
          <p:cNvCxnSpPr>
            <a:stCxn id="9" idx="0"/>
            <a:endCxn id="36" idx="2"/>
          </p:cNvCxnSpPr>
          <p:nvPr/>
        </p:nvCxnSpPr>
        <p:spPr bwMode="gray">
          <a:xfrm flipV="1">
            <a:off x="4114398" y="3067119"/>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p:cNvCxnSpPr>
            <a:stCxn id="8" idx="0"/>
            <a:endCxn id="32" idx="2"/>
          </p:cNvCxnSpPr>
          <p:nvPr/>
        </p:nvCxnSpPr>
        <p:spPr bwMode="gray">
          <a:xfrm flipV="1">
            <a:off x="4972415" y="3914625"/>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4" name="梯形 41"/>
          <p:cNvSpPr/>
          <p:nvPr/>
        </p:nvSpPr>
        <p:spPr bwMode="gray">
          <a:xfrm>
            <a:off x="458901" y="2501475"/>
            <a:ext cx="6532856" cy="2197150"/>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p:cNvSpPr/>
          <p:nvPr/>
        </p:nvSpPr>
        <p:spPr bwMode="gray">
          <a:xfrm flipH="1">
            <a:off x="1720406" y="302083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a:solidFill>
                  <a:srgbClr val="000000"/>
                </a:solidFill>
                <a:latin typeface="Huawei Sans" panose="020C0503030203020204" pitchFamily="34" charset="0"/>
                <a:ea typeface="方正兰亭黑简体" panose="02000000000000000000" pitchFamily="2" charset="-122"/>
              </a:rPr>
              <a:t>Office</a:t>
            </a:r>
          </a:p>
        </p:txBody>
      </p:sp>
      <p:pic>
        <p:nvPicPr>
          <p:cNvPr id="26" name="图片 31"/>
          <p:cNvPicPr>
            <a:picLocks/>
          </p:cNvPicPr>
          <p:nvPr/>
        </p:nvPicPr>
        <p:blipFill>
          <a:blip r:embed="rId4"/>
          <a:stretch>
            <a:fillRect/>
          </a:stretch>
        </p:blipFill>
        <p:spPr bwMode="gray">
          <a:xfrm>
            <a:off x="2492534" y="3132923"/>
            <a:ext cx="466668" cy="389308"/>
          </a:xfrm>
          <a:prstGeom prst="rect">
            <a:avLst/>
          </a:prstGeom>
        </p:spPr>
      </p:pic>
      <p:sp>
        <p:nvSpPr>
          <p:cNvPr id="31" name="Freeform 159"/>
          <p:cNvSpPr/>
          <p:nvPr/>
        </p:nvSpPr>
        <p:spPr bwMode="gray">
          <a:xfrm flipH="1">
            <a:off x="4991660" y="340523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rPr>
              <a:t>Enterprise </a:t>
            </a:r>
          </a:p>
          <a:p>
            <a:pPr algn="ctr" fontAlgn="ctr"/>
            <a:r>
              <a:rPr lang="en-US" sz="1100" dirty="0">
                <a:solidFill>
                  <a:schemeClr val="tx1"/>
                </a:solidFill>
                <a:latin typeface="Huawei Sans" panose="020C0503030203020204" pitchFamily="34" charset="0"/>
              </a:rPr>
              <a:t>HQ</a:t>
            </a:r>
          </a:p>
        </p:txBody>
      </p:sp>
      <p:pic>
        <p:nvPicPr>
          <p:cNvPr id="32" name="图片 25"/>
          <p:cNvPicPr>
            <a:picLocks noChangeAspect="1"/>
          </p:cNvPicPr>
          <p:nvPr/>
        </p:nvPicPr>
        <p:blipFill>
          <a:blip r:embed="rId4"/>
          <a:stretch>
            <a:fillRect/>
          </a:stretch>
        </p:blipFill>
        <p:spPr bwMode="gray">
          <a:xfrm>
            <a:off x="4739081" y="3525317"/>
            <a:ext cx="466668" cy="389308"/>
          </a:xfrm>
          <a:prstGeom prst="rect">
            <a:avLst/>
          </a:prstGeom>
        </p:spPr>
      </p:pic>
      <p:pic>
        <p:nvPicPr>
          <p:cNvPr id="33"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63763" y="3822088"/>
            <a:ext cx="417163" cy="342074"/>
          </a:xfrm>
          <a:prstGeom prst="rect">
            <a:avLst/>
          </a:prstGeom>
        </p:spPr>
      </p:pic>
      <p:sp>
        <p:nvSpPr>
          <p:cNvPr id="35" name="Freeform 159"/>
          <p:cNvSpPr/>
          <p:nvPr/>
        </p:nvSpPr>
        <p:spPr bwMode="gray">
          <a:xfrm flipH="1">
            <a:off x="3108936" y="258802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srgbClr val="000000"/>
                </a:solidFill>
                <a:latin typeface="Huawei Sans" panose="020C0503030203020204" pitchFamily="34" charset="0"/>
                <a:ea typeface="方正兰亭黑简体" panose="02000000000000000000" pitchFamily="2" charset="-122"/>
              </a:rPr>
              <a:t>Enterprise branch</a:t>
            </a:r>
          </a:p>
        </p:txBody>
      </p:sp>
      <p:pic>
        <p:nvPicPr>
          <p:cNvPr id="36" name="图片 31"/>
          <p:cNvPicPr>
            <a:picLocks noChangeAspect="1"/>
          </p:cNvPicPr>
          <p:nvPr/>
        </p:nvPicPr>
        <p:blipFill>
          <a:blip r:embed="rId4"/>
          <a:stretch>
            <a:fillRect/>
          </a:stretch>
        </p:blipFill>
        <p:spPr bwMode="gray">
          <a:xfrm>
            <a:off x="3881064" y="2677811"/>
            <a:ext cx="466668" cy="389308"/>
          </a:xfrm>
          <a:prstGeom prst="rect">
            <a:avLst/>
          </a:prstGeom>
        </p:spPr>
      </p:pic>
      <p:pic>
        <p:nvPicPr>
          <p:cNvPr id="37" name="图片 51" descr="交换机.png"/>
          <p:cNvPicPr>
            <a:picLocks noChangeAspect="1"/>
          </p:cNvPicPr>
          <p:nvPr/>
        </p:nvPicPr>
        <p:blipFill>
          <a:blip r:embed="rId6" cstate="print"/>
          <a:stretch>
            <a:fillRect/>
          </a:stretch>
        </p:blipFill>
        <p:spPr bwMode="gray">
          <a:xfrm>
            <a:off x="3376125" y="2336497"/>
            <a:ext cx="417163" cy="341314"/>
          </a:xfrm>
          <a:prstGeom prst="rect">
            <a:avLst/>
          </a:prstGeom>
        </p:spPr>
      </p:pic>
      <p:cxnSp>
        <p:nvCxnSpPr>
          <p:cNvPr id="38" name="直接连接符 133"/>
          <p:cNvCxnSpPr>
            <a:endCxn id="32" idx="1"/>
          </p:cNvCxnSpPr>
          <p:nvPr/>
        </p:nvCxnSpPr>
        <p:spPr bwMode="gray">
          <a:xfrm flipV="1">
            <a:off x="2212285" y="3719971"/>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39" name="直接连接符 133"/>
          <p:cNvCxnSpPr>
            <a:stCxn id="26" idx="3"/>
            <a:endCxn id="32" idx="1"/>
          </p:cNvCxnSpPr>
          <p:nvPr/>
        </p:nvCxnSpPr>
        <p:spPr bwMode="gray">
          <a:xfrm>
            <a:off x="2959202" y="3327577"/>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40" name="直接连接符 133"/>
          <p:cNvCxnSpPr>
            <a:stCxn id="36" idx="2"/>
            <a:endCxn id="32" idx="1"/>
          </p:cNvCxnSpPr>
          <p:nvPr/>
        </p:nvCxnSpPr>
        <p:spPr bwMode="gray">
          <a:xfrm>
            <a:off x="4114398" y="3067119"/>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pic>
        <p:nvPicPr>
          <p:cNvPr id="44" name="图片 43" descr="管理型无线虚链路-蓝.png"/>
          <p:cNvPicPr>
            <a:picLocks/>
          </p:cNvPicPr>
          <p:nvPr/>
        </p:nvPicPr>
        <p:blipFill>
          <a:blip r:embed="rId7" cstate="print"/>
          <a:stretch>
            <a:fillRect/>
          </a:stretch>
        </p:blipFill>
        <p:spPr bwMode="gray">
          <a:xfrm>
            <a:off x="1773463" y="4012135"/>
            <a:ext cx="466668" cy="389308"/>
          </a:xfrm>
          <a:prstGeom prst="rect">
            <a:avLst/>
          </a:prstGeom>
        </p:spPr>
      </p:pic>
      <p:pic>
        <p:nvPicPr>
          <p:cNvPr id="45" name="图片 44" descr="酒店-蓝.png"/>
          <p:cNvPicPr>
            <a:picLocks/>
          </p:cNvPicPr>
          <p:nvPr/>
        </p:nvPicPr>
        <p:blipFill>
          <a:blip r:embed="rId8" cstate="print"/>
          <a:stretch>
            <a:fillRect/>
          </a:stretch>
        </p:blipFill>
        <p:spPr bwMode="gray">
          <a:xfrm>
            <a:off x="1962843" y="2731386"/>
            <a:ext cx="466668" cy="389308"/>
          </a:xfrm>
          <a:prstGeom prst="rect">
            <a:avLst/>
          </a:prstGeom>
        </p:spPr>
      </p:pic>
      <p:sp>
        <p:nvSpPr>
          <p:cNvPr id="46" name="文本框 45"/>
          <p:cNvSpPr txBox="1"/>
          <p:nvPr/>
        </p:nvSpPr>
        <p:spPr bwMode="gray">
          <a:xfrm>
            <a:off x="1378253" y="3541820"/>
            <a:ext cx="1171601" cy="276999"/>
          </a:xfrm>
          <a:prstGeom prst="rect">
            <a:avLst/>
          </a:prstGeom>
          <a:noFill/>
        </p:spPr>
        <p:txBody>
          <a:bodyPr wrap="square" rtlCol="0">
            <a:noAutofit/>
          </a:bodyPr>
          <a:lstStyle/>
          <a:p>
            <a:pPr algn="ctr" fontAlgn="ctr"/>
            <a:r>
              <a:rPr lang="en-US" sz="1200" dirty="0">
                <a:latin typeface="Huawei Sans" panose="020C0503030203020204" pitchFamily="34" charset="0"/>
              </a:rPr>
              <a:t>Employees on business trips</a:t>
            </a:r>
          </a:p>
        </p:txBody>
      </p:sp>
      <p:sp>
        <p:nvSpPr>
          <p:cNvPr id="10" name="Freeform 159"/>
          <p:cNvSpPr/>
          <p:nvPr/>
        </p:nvSpPr>
        <p:spPr bwMode="gray">
          <a:xfrm flipH="1">
            <a:off x="2627344" y="4856453"/>
            <a:ext cx="2111736" cy="111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rPr>
              <a:t>E-LAN/Internet</a:t>
            </a:r>
          </a:p>
        </p:txBody>
      </p:sp>
      <p:pic>
        <p:nvPicPr>
          <p:cNvPr id="11" name="图片 86"/>
          <p:cNvPicPr>
            <a:picLocks/>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241209" y="4985991"/>
            <a:ext cx="391752" cy="321237"/>
          </a:xfrm>
          <a:prstGeom prst="rect">
            <a:avLst/>
          </a:prstGeom>
        </p:spPr>
      </p:pic>
      <p:pic>
        <p:nvPicPr>
          <p:cNvPr id="12" name="Picture 12" descr="E:\2016.01\1.12 扁平化图标\蓝色\AR-蓝色最新-40.png">
            <a:extLst>
              <a:ext uri="{FF2B5EF4-FFF2-40B4-BE49-F238E27FC236}">
                <a16:creationId xmlns:a16="http://schemas.microsoft.com/office/drawing/2014/main" id="{3A92A8EE-6625-41D1-B9EE-F4280D7211F3}"/>
              </a:ext>
            </a:extLst>
          </p:cNvPr>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gray">
          <a:xfrm>
            <a:off x="3461509" y="5594594"/>
            <a:ext cx="392039" cy="320760"/>
          </a:xfrm>
          <a:prstGeom prst="rect">
            <a:avLst/>
          </a:prstGeom>
          <a:noFill/>
        </p:spPr>
      </p:pic>
      <p:pic>
        <p:nvPicPr>
          <p:cNvPr id="13" name="图片 8" descr="DSLAM-蓝.png"/>
          <p:cNvPicPr>
            <a:picLocks noChangeAspect="1"/>
          </p:cNvPicPr>
          <p:nvPr/>
        </p:nvPicPr>
        <p:blipFill>
          <a:blip r:embed="rId11" cstate="print">
            <a:duotone>
              <a:schemeClr val="accent5">
                <a:shade val="45000"/>
                <a:satMod val="135000"/>
              </a:schemeClr>
              <a:prstClr val="white"/>
            </a:duotone>
          </a:blip>
          <a:stretch>
            <a:fillRect/>
          </a:stretch>
        </p:blipFill>
        <p:spPr bwMode="gray">
          <a:xfrm>
            <a:off x="2858270" y="5594594"/>
            <a:ext cx="392042" cy="320760"/>
          </a:xfrm>
          <a:prstGeom prst="rect">
            <a:avLst/>
          </a:prstGeom>
        </p:spPr>
      </p:pic>
      <p:pic>
        <p:nvPicPr>
          <p:cNvPr id="14" name="图片 1118"/>
          <p:cNvPicPr>
            <a:picLocks noChangeAspect="1"/>
          </p:cNvPicPr>
          <p:nvPr/>
        </p:nvPicPr>
        <p:blipFill>
          <a:blip r:embed="rId12">
            <a:duotone>
              <a:schemeClr val="accent5">
                <a:shade val="45000"/>
                <a:satMod val="135000"/>
              </a:schemeClr>
              <a:prstClr val="white"/>
            </a:duotone>
          </a:blip>
          <a:stretch>
            <a:fillRect/>
          </a:stretch>
        </p:blipFill>
        <p:spPr bwMode="gray">
          <a:xfrm>
            <a:off x="4086283" y="5574102"/>
            <a:ext cx="450745" cy="361743"/>
          </a:xfrm>
          <a:prstGeom prst="rect">
            <a:avLst/>
          </a:prstGeom>
        </p:spPr>
      </p:pic>
      <p:pic>
        <p:nvPicPr>
          <p:cNvPr id="18" name="图片 13" descr="开放网络-蓝.png"/>
          <p:cNvPicPr>
            <a:picLocks noChangeAspect="1"/>
          </p:cNvPicPr>
          <p:nvPr/>
        </p:nvPicPr>
        <p:blipFill>
          <a:blip r:embed="rId13" cstate="print">
            <a:duotone>
              <a:schemeClr val="accent5">
                <a:shade val="45000"/>
                <a:satMod val="135000"/>
              </a:schemeClr>
              <a:prstClr val="white"/>
            </a:duotone>
          </a:blip>
          <a:stretch>
            <a:fillRect/>
          </a:stretch>
        </p:blipFill>
        <p:spPr bwMode="gray">
          <a:xfrm>
            <a:off x="3846460" y="4982389"/>
            <a:ext cx="391752" cy="320760"/>
          </a:xfrm>
          <a:prstGeom prst="rect">
            <a:avLst/>
          </a:prstGeom>
        </p:spPr>
      </p:pic>
      <p:sp>
        <p:nvSpPr>
          <p:cNvPr id="59" name="文本框 58"/>
          <p:cNvSpPr txBox="1"/>
          <p:nvPr/>
        </p:nvSpPr>
        <p:spPr bwMode="gray">
          <a:xfrm>
            <a:off x="5352519" y="5815094"/>
            <a:ext cx="1472010" cy="338554"/>
          </a:xfrm>
          <a:prstGeom prst="rect">
            <a:avLst/>
          </a:prstGeom>
          <a:noFill/>
        </p:spPr>
        <p:txBody>
          <a:bodyPr wrap="square" rtlCol="0">
            <a:noAutofit/>
          </a:bodyPr>
          <a:lstStyle/>
          <a:p>
            <a:pPr fontAlgn="ctr"/>
            <a:r>
              <a:rPr lang="en-US" sz="1200" dirty="0">
                <a:latin typeface="Huawei Sans" panose="020C0503030203020204" pitchFamily="34" charset="0"/>
              </a:rPr>
              <a:t>Public network</a:t>
            </a:r>
          </a:p>
        </p:txBody>
      </p:sp>
      <p:sp>
        <p:nvSpPr>
          <p:cNvPr id="60" name="文本框 59"/>
          <p:cNvSpPr txBox="1"/>
          <p:nvPr/>
        </p:nvSpPr>
        <p:spPr bwMode="gray">
          <a:xfrm>
            <a:off x="5052109" y="4354966"/>
            <a:ext cx="2072831" cy="338554"/>
          </a:xfrm>
          <a:prstGeom prst="rect">
            <a:avLst/>
          </a:prstGeom>
          <a:noFill/>
        </p:spPr>
        <p:txBody>
          <a:bodyPr wrap="square" rtlCol="0">
            <a:noAutofit/>
          </a:bodyPr>
          <a:lstStyle/>
          <a:p>
            <a:pPr fontAlgn="ctr"/>
            <a:r>
              <a:rPr lang="en-US" sz="1200" dirty="0">
                <a:latin typeface="Huawei Sans" panose="020C0503030203020204" pitchFamily="34" charset="0"/>
              </a:rPr>
              <a:t>Virtual private network</a:t>
            </a:r>
          </a:p>
        </p:txBody>
      </p:sp>
      <p:sp>
        <p:nvSpPr>
          <p:cNvPr id="63" name="圆角矩形 75"/>
          <p:cNvSpPr/>
          <p:nvPr/>
        </p:nvSpPr>
        <p:spPr bwMode="gray">
          <a:xfrm>
            <a:off x="7069548" y="2283791"/>
            <a:ext cx="4592886" cy="394020"/>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b="1">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Private</a:t>
            </a:r>
          </a:p>
        </p:txBody>
      </p:sp>
      <p:sp>
        <p:nvSpPr>
          <p:cNvPr id="64" name="圆角矩形 75"/>
          <p:cNvSpPr/>
          <p:nvPr/>
        </p:nvSpPr>
        <p:spPr bwMode="gray">
          <a:xfrm>
            <a:off x="7073504" y="2715296"/>
            <a:ext cx="4585096" cy="184900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VPN is a network dedicated to VPN users. For VPN users, using a VPN is the same as using a traditional dedicated network. The VPN can provide sufficient security guarantee to ensure that the internal information of the VPN is not interfered by external networks. Resources of a VPN are independent of the transport network (usually an IP network). That is, VPN resources are not used by non-VPN users.</a:t>
            </a:r>
          </a:p>
        </p:txBody>
      </p:sp>
      <p:sp>
        <p:nvSpPr>
          <p:cNvPr id="65" name="圆角矩形 75"/>
          <p:cNvSpPr/>
          <p:nvPr/>
        </p:nvSpPr>
        <p:spPr bwMode="gray">
          <a:xfrm>
            <a:off x="7073504" y="4651594"/>
            <a:ext cx="4592886" cy="394020"/>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b="1">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Virtual</a:t>
            </a:r>
          </a:p>
        </p:txBody>
      </p:sp>
      <p:sp>
        <p:nvSpPr>
          <p:cNvPr id="66" name="圆角矩形 75"/>
          <p:cNvSpPr/>
          <p:nvPr/>
        </p:nvSpPr>
        <p:spPr bwMode="gray">
          <a:xfrm>
            <a:off x="7077460" y="5083099"/>
            <a:ext cx="4585096" cy="10786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 users communicate with one another through the public network. The public network can also be used by non-VPN users. VPN users obtain only a logical private network.</a:t>
            </a:r>
          </a:p>
        </p:txBody>
      </p:sp>
      <p:sp>
        <p:nvSpPr>
          <p:cNvPr id="71" name="Can 9"/>
          <p:cNvSpPr/>
          <p:nvPr/>
        </p:nvSpPr>
        <p:spPr bwMode="gray">
          <a:xfrm rot="4778014">
            <a:off x="3374753" y="2697311"/>
            <a:ext cx="253196" cy="2547274"/>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72" name="Can 9"/>
          <p:cNvSpPr/>
          <p:nvPr/>
        </p:nvSpPr>
        <p:spPr bwMode="gray">
          <a:xfrm rot="6305312">
            <a:off x="3657509" y="2659278"/>
            <a:ext cx="253196" cy="1748745"/>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73" name="Can 9"/>
          <p:cNvSpPr/>
          <p:nvPr/>
        </p:nvSpPr>
        <p:spPr bwMode="gray">
          <a:xfrm rot="8376565">
            <a:off x="4263419" y="2921079"/>
            <a:ext cx="253196" cy="841698"/>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Tree>
    <p:extLst>
      <p:ext uri="{BB962C8B-B14F-4D97-AF65-F5344CB8AC3E}">
        <p14:creationId xmlns:p14="http://schemas.microsoft.com/office/powerpoint/2010/main" val="1817807870"/>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Freeform 159"/>
          <p:cNvSpPr>
            <a:spLocks noChangeAspect="1"/>
          </p:cNvSpPr>
          <p:nvPr/>
        </p:nvSpPr>
        <p:spPr bwMode="gray">
          <a:xfrm flipH="1">
            <a:off x="5472339" y="3775769"/>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Enterprise HQ</a:t>
            </a:r>
          </a:p>
        </p:txBody>
      </p:sp>
      <p:sp>
        <p:nvSpPr>
          <p:cNvPr id="79" name="Freeform 159"/>
          <p:cNvSpPr>
            <a:spLocks noChangeAspect="1"/>
          </p:cNvSpPr>
          <p:nvPr/>
        </p:nvSpPr>
        <p:spPr bwMode="gray">
          <a:xfrm flipH="1">
            <a:off x="2720432" y="3516104"/>
            <a:ext cx="1677389" cy="876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Carrier</a:t>
            </a:r>
          </a:p>
          <a:p>
            <a:pPr algn="ctr" fontAlgn="ctr"/>
            <a:r>
              <a:rPr lang="en-US" sz="1200" dirty="0">
                <a:solidFill>
                  <a:srgbClr val="000000"/>
                </a:solidFill>
                <a:latin typeface="Huawei Sans" panose="020C0503030203020204" pitchFamily="34" charset="0"/>
                <a:ea typeface="方正兰亭黑简体" panose="02000000000000000000" pitchFamily="2" charset="-122"/>
              </a:rPr>
              <a:t>MPLS VPN</a:t>
            </a:r>
          </a:p>
          <a:p>
            <a:pPr algn="ctr" fontAlgn="ctr"/>
            <a:r>
              <a:rPr lang="en-US" sz="1200" dirty="0">
                <a:solidFill>
                  <a:srgbClr val="000000"/>
                </a:solidFill>
                <a:latin typeface="Huawei Sans" panose="020C0503030203020204" pitchFamily="34" charset="0"/>
                <a:ea typeface="方正兰亭黑简体" panose="02000000000000000000" pitchFamily="2" charset="-122"/>
              </a:rPr>
              <a:t>private line</a:t>
            </a:r>
          </a:p>
        </p:txBody>
      </p:sp>
      <p:sp>
        <p:nvSpPr>
          <p:cNvPr id="78" name="Freeform 159"/>
          <p:cNvSpPr>
            <a:spLocks noChangeAspect="1"/>
          </p:cNvSpPr>
          <p:nvPr/>
        </p:nvSpPr>
        <p:spPr bwMode="gray">
          <a:xfrm flipH="1">
            <a:off x="683494" y="5041669"/>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Enterprise branch 2</a:t>
            </a:r>
          </a:p>
        </p:txBody>
      </p:sp>
      <p:sp>
        <p:nvSpPr>
          <p:cNvPr id="77" name="Freeform 159"/>
          <p:cNvSpPr>
            <a:spLocks noChangeAspect="1"/>
          </p:cNvSpPr>
          <p:nvPr/>
        </p:nvSpPr>
        <p:spPr bwMode="gray">
          <a:xfrm flipH="1">
            <a:off x="678737" y="3107484"/>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Enterprise branch 1</a:t>
            </a:r>
          </a:p>
        </p:txBody>
      </p:sp>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VPN Classification — Based on Construction Organizations</a:t>
            </a:r>
          </a:p>
        </p:txBody>
      </p:sp>
      <p:sp>
        <p:nvSpPr>
          <p:cNvPr id="61" name="圆角矩形 75"/>
          <p:cNvSpPr/>
          <p:nvPr/>
        </p:nvSpPr>
        <p:spPr bwMode="gray">
          <a:xfrm>
            <a:off x="529649" y="1361462"/>
            <a:ext cx="6055266" cy="576884"/>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Leasing a </a:t>
            </a:r>
            <a:r>
              <a:rPr lang="en-US" altLang="zh-CN"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arrier's VPN leased line to build an enterprise VPN</a:t>
            </a:r>
          </a:p>
        </p:txBody>
      </p:sp>
      <p:sp>
        <p:nvSpPr>
          <p:cNvPr id="62" name="圆角矩形 75"/>
          <p:cNvSpPr/>
          <p:nvPr/>
        </p:nvSpPr>
        <p:spPr bwMode="gray">
          <a:xfrm>
            <a:off x="533604" y="1948407"/>
            <a:ext cx="6044995" cy="402059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most common scenario is leasing carriers' MPLS VPN private lines.</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41777" y="3507902"/>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41777" y="4751538"/>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83177" y="4129720"/>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9127" y="4129720"/>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8500" y="4129720"/>
            <a:ext cx="540000" cy="442800"/>
          </a:xfrm>
          <a:prstGeom prst="rect">
            <a:avLst/>
          </a:prstGeom>
        </p:spPr>
      </p:pic>
      <p:cxnSp>
        <p:nvCxnSpPr>
          <p:cNvPr id="69" name="直接连接符 68"/>
          <p:cNvCxnSpPr>
            <a:stCxn id="63" idx="3"/>
            <a:endCxn id="65" idx="1"/>
          </p:cNvCxnSpPr>
          <p:nvPr/>
        </p:nvCxnSpPr>
        <p:spPr bwMode="gray">
          <a:xfrm>
            <a:off x="1981777" y="3729302"/>
            <a:ext cx="501400" cy="6218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4" idx="3"/>
            <a:endCxn id="65" idx="1"/>
          </p:cNvCxnSpPr>
          <p:nvPr/>
        </p:nvCxnSpPr>
        <p:spPr bwMode="gray">
          <a:xfrm flipV="1">
            <a:off x="1981777" y="4351120"/>
            <a:ext cx="501400" cy="6218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6" idx="3"/>
            <a:endCxn id="67" idx="1"/>
          </p:cNvCxnSpPr>
          <p:nvPr/>
        </p:nvCxnSpPr>
        <p:spPr bwMode="gray">
          <a:xfrm>
            <a:off x="4639127" y="4351120"/>
            <a:ext cx="4493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圆角矩形 75"/>
          <p:cNvSpPr/>
          <p:nvPr/>
        </p:nvSpPr>
        <p:spPr bwMode="gray">
          <a:xfrm>
            <a:off x="6708368" y="1361462"/>
            <a:ext cx="5041727" cy="576884"/>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Self-built enterprise VPN network</a:t>
            </a:r>
          </a:p>
        </p:txBody>
      </p:sp>
      <p:sp>
        <p:nvSpPr>
          <p:cNvPr id="89" name="圆角矩形 75"/>
          <p:cNvSpPr/>
          <p:nvPr/>
        </p:nvSpPr>
        <p:spPr bwMode="gray">
          <a:xfrm>
            <a:off x="6712737" y="1948407"/>
            <a:ext cx="5033175" cy="402059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Enterprise VPN networks are established based on Internet and include the IPsec VPN, L2TP VPN, and Secure Sockets Layer (SSL) VPN.</a:t>
            </a:r>
          </a:p>
        </p:txBody>
      </p:sp>
      <p:cxnSp>
        <p:nvCxnSpPr>
          <p:cNvPr id="99" name="直接箭头连接符 98"/>
          <p:cNvCxnSpPr>
            <a:stCxn id="65" idx="2"/>
          </p:cNvCxnSpPr>
          <p:nvPr/>
        </p:nvCxnSpPr>
        <p:spPr bwMode="gray">
          <a:xfrm>
            <a:off x="2753177" y="4572520"/>
            <a:ext cx="437777" cy="4004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a:stCxn id="66" idx="2"/>
          </p:cNvCxnSpPr>
          <p:nvPr/>
        </p:nvCxnSpPr>
        <p:spPr bwMode="gray">
          <a:xfrm flipH="1">
            <a:off x="3931350" y="4572520"/>
            <a:ext cx="437777" cy="4004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a:off x="2474817" y="5059292"/>
            <a:ext cx="2287818" cy="535464"/>
          </a:xfrm>
          <a:prstGeom prst="roundRect">
            <a:avLst>
              <a:gd name="adj" fmla="val 15000"/>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The VPN gateway is owned by the carrier.</a:t>
            </a:r>
          </a:p>
        </p:txBody>
      </p:sp>
      <p:sp>
        <p:nvSpPr>
          <p:cNvPr id="104" name="Freeform 159"/>
          <p:cNvSpPr>
            <a:spLocks noChangeAspect="1"/>
          </p:cNvSpPr>
          <p:nvPr/>
        </p:nvSpPr>
        <p:spPr bwMode="gray">
          <a:xfrm flipH="1">
            <a:off x="10533236" y="3775740"/>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Enterprise HQ</a:t>
            </a:r>
          </a:p>
        </p:txBody>
      </p:sp>
      <p:sp>
        <p:nvSpPr>
          <p:cNvPr id="107" name="Freeform 159"/>
          <p:cNvSpPr>
            <a:spLocks noChangeAspect="1"/>
          </p:cNvSpPr>
          <p:nvPr/>
        </p:nvSpPr>
        <p:spPr bwMode="gray">
          <a:xfrm flipH="1">
            <a:off x="6851603" y="2941284"/>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Enterprise branch</a:t>
            </a:r>
          </a:p>
        </p:txBody>
      </p:sp>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14643" y="3341702"/>
            <a:ext cx="540000" cy="442800"/>
          </a:xfrm>
          <a:prstGeom prst="rect">
            <a:avLst/>
          </a:prstGeom>
        </p:spPr>
      </p:pic>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39677" y="4129720"/>
            <a:ext cx="540000" cy="442800"/>
          </a:xfrm>
          <a:prstGeom prst="rect">
            <a:avLst/>
          </a:prstGeom>
        </p:spPr>
      </p:pic>
      <p:cxnSp>
        <p:nvCxnSpPr>
          <p:cNvPr id="113" name="直接连接符 112"/>
          <p:cNvCxnSpPr>
            <a:stCxn id="108" idx="3"/>
          </p:cNvCxnSpPr>
          <p:nvPr/>
        </p:nvCxnSpPr>
        <p:spPr bwMode="gray">
          <a:xfrm>
            <a:off x="8154643" y="3563102"/>
            <a:ext cx="501400" cy="6218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V="1">
            <a:off x="8154643" y="4184920"/>
            <a:ext cx="501400" cy="6218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endCxn id="112" idx="1"/>
          </p:cNvCxnSpPr>
          <p:nvPr/>
        </p:nvCxnSpPr>
        <p:spPr bwMode="gray">
          <a:xfrm>
            <a:off x="9690304" y="4351120"/>
            <a:ext cx="4493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Freeform 159"/>
          <p:cNvSpPr>
            <a:spLocks noChangeAspect="1"/>
          </p:cNvSpPr>
          <p:nvPr/>
        </p:nvSpPr>
        <p:spPr bwMode="gray">
          <a:xfrm flipH="1">
            <a:off x="8266721" y="3784502"/>
            <a:ext cx="1677389" cy="876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a:latin typeface="Huawei Sans" panose="020C0503030203020204" pitchFamily="34" charset="0"/>
            </a:endParaRPr>
          </a:p>
        </p:txBody>
      </p:sp>
      <p:pic>
        <p:nvPicPr>
          <p:cNvPr id="120" name="图片 119" descr="管理型无线虚链路-蓝.png"/>
          <p:cNvPicPr>
            <a:picLocks/>
          </p:cNvPicPr>
          <p:nvPr/>
        </p:nvPicPr>
        <p:blipFill>
          <a:blip r:embed="rId4" cstate="print"/>
          <a:stretch>
            <a:fillRect/>
          </a:stretch>
        </p:blipFill>
        <p:spPr bwMode="gray">
          <a:xfrm>
            <a:off x="7656669" y="4598869"/>
            <a:ext cx="540000" cy="442800"/>
          </a:xfrm>
          <a:prstGeom prst="rect">
            <a:avLst/>
          </a:prstGeom>
        </p:spPr>
      </p:pic>
      <p:sp>
        <p:nvSpPr>
          <p:cNvPr id="121" name="文本框 120"/>
          <p:cNvSpPr txBox="1"/>
          <p:nvPr/>
        </p:nvSpPr>
        <p:spPr bwMode="gray">
          <a:xfrm>
            <a:off x="7199675" y="5040449"/>
            <a:ext cx="1453986" cy="307777"/>
          </a:xfrm>
          <a:prstGeom prst="rect">
            <a:avLst/>
          </a:prstGeom>
          <a:noFill/>
        </p:spPr>
        <p:txBody>
          <a:bodyPr wrap="square" rtlCol="0">
            <a:noAutofit/>
          </a:bodyPr>
          <a:lstStyle/>
          <a:p>
            <a:pPr algn="ctr" fontAlgn="ctr"/>
            <a:r>
              <a:rPr lang="en-US" sz="1400" dirty="0">
                <a:latin typeface="Huawei Sans" panose="020C0503030203020204" pitchFamily="34" charset="0"/>
              </a:rPr>
              <a:t>Employees on business trips</a:t>
            </a:r>
          </a:p>
        </p:txBody>
      </p:sp>
      <p:sp>
        <p:nvSpPr>
          <p:cNvPr id="122" name="文本框 121"/>
          <p:cNvSpPr txBox="1"/>
          <p:nvPr/>
        </p:nvSpPr>
        <p:spPr bwMode="gray">
          <a:xfrm>
            <a:off x="9960675" y="4529331"/>
            <a:ext cx="898003" cy="307777"/>
          </a:xfrm>
          <a:prstGeom prst="rect">
            <a:avLst/>
          </a:prstGeom>
          <a:noFill/>
        </p:spPr>
        <p:txBody>
          <a:bodyPr wrap="square" rtlCol="0">
            <a:noAutofit/>
          </a:bodyPr>
          <a:lstStyle/>
          <a:p>
            <a:pPr algn="ctr" fontAlgn="ctr"/>
            <a:r>
              <a:rPr lang="en-US" sz="1400">
                <a:latin typeface="Huawei Sans" panose="020C0503030203020204" pitchFamily="34" charset="0"/>
              </a:rPr>
              <a:t>VPN gateway</a:t>
            </a:r>
          </a:p>
        </p:txBody>
      </p:sp>
      <p:sp>
        <p:nvSpPr>
          <p:cNvPr id="123" name="文本框 122"/>
          <p:cNvSpPr txBox="1"/>
          <p:nvPr/>
        </p:nvSpPr>
        <p:spPr bwMode="gray">
          <a:xfrm>
            <a:off x="7435642" y="3754637"/>
            <a:ext cx="898003" cy="307777"/>
          </a:xfrm>
          <a:prstGeom prst="rect">
            <a:avLst/>
          </a:prstGeom>
          <a:noFill/>
        </p:spPr>
        <p:txBody>
          <a:bodyPr wrap="square" rtlCol="0">
            <a:noAutofit/>
          </a:bodyPr>
          <a:lstStyle/>
          <a:p>
            <a:pPr algn="ctr" fontAlgn="ctr"/>
            <a:r>
              <a:rPr lang="en-US" sz="1400">
                <a:latin typeface="Huawei Sans" panose="020C0503030203020204" pitchFamily="34" charset="0"/>
              </a:rPr>
              <a:t>VPN gateway</a:t>
            </a:r>
          </a:p>
        </p:txBody>
      </p:sp>
    </p:spTree>
    <p:extLst>
      <p:ext uri="{BB962C8B-B14F-4D97-AF65-F5344CB8AC3E}">
        <p14:creationId xmlns:p14="http://schemas.microsoft.com/office/powerpoint/2010/main" val="3614923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bwMode="gray">
          <a:xfrm>
            <a:off x="1327355" y="3814916"/>
            <a:ext cx="1504335" cy="8713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1327355" y="4687339"/>
            <a:ext cx="1504335" cy="4648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Freeform 159"/>
          <p:cNvSpPr>
            <a:spLocks noChangeAspect="1"/>
          </p:cNvSpPr>
          <p:nvPr/>
        </p:nvSpPr>
        <p:spPr bwMode="gray">
          <a:xfrm flipH="1">
            <a:off x="6221323" y="4074395"/>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Enterprise branch</a:t>
            </a:r>
          </a:p>
        </p:txBody>
      </p:sp>
      <p:sp>
        <p:nvSpPr>
          <p:cNvPr id="2" name="标题 1"/>
          <p:cNvSpPr>
            <a:spLocks noGrp="1"/>
          </p:cNvSpPr>
          <p:nvPr>
            <p:ph type="title"/>
          </p:nvPr>
        </p:nvSpPr>
        <p:spPr bwMode="gray">
          <a:xfrm>
            <a:off x="1594800" y="410400"/>
            <a:ext cx="10154288" cy="640800"/>
          </a:xfrm>
        </p:spPr>
        <p:txBody>
          <a:bodyPr wrap="square">
            <a:noAutofit/>
          </a:bodyPr>
          <a:lstStyle/>
          <a:p>
            <a:r>
              <a:rPr lang="en-US" sz="3200" dirty="0">
                <a:latin typeface="Huawei Sans" panose="020C0503030203020204" pitchFamily="34" charset="0"/>
              </a:rPr>
              <a:t>VPN Classification — Based on Networking Modes</a:t>
            </a:r>
          </a:p>
        </p:txBody>
      </p:sp>
      <p:sp>
        <p:nvSpPr>
          <p:cNvPr id="61" name="圆角矩形 75"/>
          <p:cNvSpPr/>
          <p:nvPr/>
        </p:nvSpPr>
        <p:spPr bwMode="gray">
          <a:xfrm>
            <a:off x="529649" y="1716927"/>
            <a:ext cx="5472974" cy="394020"/>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Remote access VPN</a:t>
            </a:r>
          </a:p>
        </p:txBody>
      </p:sp>
      <p:sp>
        <p:nvSpPr>
          <p:cNvPr id="62" name="圆角矩形 75"/>
          <p:cNvSpPr/>
          <p:nvPr/>
        </p:nvSpPr>
        <p:spPr bwMode="gray">
          <a:xfrm>
            <a:off x="533604" y="2148432"/>
            <a:ext cx="5463691" cy="402059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mode applies to VPN dial-up access of employees on business trips. Employees can access enterprise intranet resources through the VPN anywhere they can access the Internet. Such VPNs usually include the L2TP VPN and SSL VPN.</a:t>
            </a:r>
          </a:p>
        </p:txBody>
      </p:sp>
      <p:sp>
        <p:nvSpPr>
          <p:cNvPr id="88" name="圆角矩形 75"/>
          <p:cNvSpPr/>
          <p:nvPr/>
        </p:nvSpPr>
        <p:spPr bwMode="gray">
          <a:xfrm>
            <a:off x="6135326" y="1716927"/>
            <a:ext cx="5576670" cy="394020"/>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LAN-to-LAN VPN (site-to-site VPN)</a:t>
            </a:r>
          </a:p>
        </p:txBody>
      </p:sp>
      <p:sp>
        <p:nvSpPr>
          <p:cNvPr id="89" name="圆角矩形 75"/>
          <p:cNvSpPr/>
          <p:nvPr/>
        </p:nvSpPr>
        <p:spPr bwMode="gray">
          <a:xfrm>
            <a:off x="6140601" y="2148432"/>
            <a:ext cx="5567211" cy="402059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applicable to the interconnection of LANs of two </a:t>
            </a:r>
            <a:r>
              <a:rPr lang="en-US" sz="16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geographically dispersed divisions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of a company. Such VPNs usually include the MPLS VPN and IPsec VPN.</a:t>
            </a:r>
          </a:p>
        </p:txBody>
      </p:sp>
      <p:sp>
        <p:nvSpPr>
          <p:cNvPr id="104" name="Freeform 159"/>
          <p:cNvSpPr>
            <a:spLocks noChangeAspect="1"/>
          </p:cNvSpPr>
          <p:nvPr/>
        </p:nvSpPr>
        <p:spPr bwMode="gray">
          <a:xfrm flipH="1">
            <a:off x="4677120" y="4146310"/>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Enterprise HQ</a:t>
            </a:r>
          </a:p>
        </p:txBody>
      </p:sp>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83561" y="4500290"/>
            <a:ext cx="540000" cy="442800"/>
          </a:xfrm>
          <a:prstGeom prst="rect">
            <a:avLst/>
          </a:prstGeom>
        </p:spPr>
      </p:pic>
      <p:cxnSp>
        <p:nvCxnSpPr>
          <p:cNvPr id="115" name="直接连接符 114"/>
          <p:cNvCxnSpPr>
            <a:endCxn id="112" idx="1"/>
          </p:cNvCxnSpPr>
          <p:nvPr/>
        </p:nvCxnSpPr>
        <p:spPr bwMode="gray">
          <a:xfrm>
            <a:off x="2831690" y="4721690"/>
            <a:ext cx="1451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Freeform 159"/>
          <p:cNvSpPr>
            <a:spLocks noChangeAspect="1"/>
          </p:cNvSpPr>
          <p:nvPr/>
        </p:nvSpPr>
        <p:spPr bwMode="gray">
          <a:xfrm flipH="1">
            <a:off x="2026842" y="4129943"/>
            <a:ext cx="1677389" cy="876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solidFill>
                  <a:srgbClr val="000000"/>
                </a:solidFill>
                <a:latin typeface="Huawei Sans" panose="020C0503030203020204" pitchFamily="34" charset="0"/>
                <a:ea typeface="方正兰亭黑简体" panose="02000000000000000000" pitchFamily="2" charset="-122"/>
              </a:rPr>
              <a:t>Internet</a:t>
            </a:r>
          </a:p>
        </p:txBody>
      </p:sp>
      <p:pic>
        <p:nvPicPr>
          <p:cNvPr id="120" name="图片 119" descr="管理型无线虚链路-蓝.png"/>
          <p:cNvPicPr>
            <a:picLocks/>
          </p:cNvPicPr>
          <p:nvPr/>
        </p:nvPicPr>
        <p:blipFill>
          <a:blip r:embed="rId4" cstate="print"/>
          <a:stretch>
            <a:fillRect/>
          </a:stretch>
        </p:blipFill>
        <p:spPr bwMode="gray">
          <a:xfrm>
            <a:off x="1021415" y="3591810"/>
            <a:ext cx="540000" cy="442800"/>
          </a:xfrm>
          <a:prstGeom prst="rect">
            <a:avLst/>
          </a:prstGeom>
        </p:spPr>
      </p:pic>
      <p:sp>
        <p:nvSpPr>
          <p:cNvPr id="121" name="文本框 120"/>
          <p:cNvSpPr txBox="1"/>
          <p:nvPr/>
        </p:nvSpPr>
        <p:spPr bwMode="gray">
          <a:xfrm>
            <a:off x="564421" y="4015102"/>
            <a:ext cx="1453986" cy="523220"/>
          </a:xfrm>
          <a:prstGeom prst="rect">
            <a:avLst/>
          </a:prstGeom>
          <a:noFill/>
        </p:spPr>
        <p:txBody>
          <a:bodyPr wrap="square" rtlCol="0">
            <a:noAutofit/>
          </a:bodyPr>
          <a:lstStyle/>
          <a:p>
            <a:pPr algn="ctr" fontAlgn="ctr"/>
            <a:r>
              <a:rPr lang="en-US" sz="1400" dirty="0">
                <a:latin typeface="Huawei Sans" panose="020C0503030203020204" pitchFamily="34" charset="0"/>
              </a:rPr>
              <a:t>Employees on business trips</a:t>
            </a:r>
          </a:p>
          <a:p>
            <a:pPr algn="ctr" fontAlgn="ctr"/>
            <a:r>
              <a:rPr lang="en-US" sz="1400" dirty="0">
                <a:latin typeface="Huawei Sans" panose="020C0503030203020204" pitchFamily="34" charset="0"/>
              </a:rPr>
              <a:t>Location A</a:t>
            </a:r>
          </a:p>
        </p:txBody>
      </p:sp>
      <p:sp>
        <p:nvSpPr>
          <p:cNvPr id="35" name="Freeform 159"/>
          <p:cNvSpPr>
            <a:spLocks noChangeAspect="1"/>
          </p:cNvSpPr>
          <p:nvPr/>
        </p:nvSpPr>
        <p:spPr bwMode="gray">
          <a:xfrm flipH="1">
            <a:off x="10629998" y="4140256"/>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rgbClr val="000000"/>
                </a:solidFill>
                <a:latin typeface="Huawei Sans" panose="020C0503030203020204" pitchFamily="34" charset="0"/>
                <a:ea typeface="方正兰亭黑简体" panose="02000000000000000000" pitchFamily="2" charset="-122"/>
              </a:rPr>
              <a:t>Enterprise HQ</a:t>
            </a:r>
          </a:p>
        </p:txBody>
      </p: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82159" y="4503990"/>
            <a:ext cx="540000" cy="442800"/>
          </a:xfrm>
          <a:prstGeom prst="rect">
            <a:avLst/>
          </a:prstGeom>
        </p:spPr>
      </p:pic>
      <p:cxnSp>
        <p:nvCxnSpPr>
          <p:cNvPr id="37" name="直接连接符 36"/>
          <p:cNvCxnSpPr>
            <a:endCxn id="36" idx="1"/>
          </p:cNvCxnSpPr>
          <p:nvPr/>
        </p:nvCxnSpPr>
        <p:spPr bwMode="gray">
          <a:xfrm>
            <a:off x="7211079" y="4724780"/>
            <a:ext cx="3071080" cy="6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Freeform 159"/>
          <p:cNvSpPr>
            <a:spLocks noChangeAspect="1"/>
          </p:cNvSpPr>
          <p:nvPr/>
        </p:nvSpPr>
        <p:spPr bwMode="gray">
          <a:xfrm flipH="1">
            <a:off x="8025440" y="4133033"/>
            <a:ext cx="1677389" cy="876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solidFill>
                  <a:srgbClr val="000000"/>
                </a:solidFill>
                <a:latin typeface="Huawei Sans" panose="020C0503030203020204" pitchFamily="34" charset="0"/>
                <a:ea typeface="方正兰亭黑简体" panose="02000000000000000000" pitchFamily="2" charset="-122"/>
              </a:rPr>
              <a:t>Internet</a:t>
            </a: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11656" y="4500290"/>
            <a:ext cx="540000" cy="442800"/>
          </a:xfrm>
          <a:prstGeom prst="rect">
            <a:avLst/>
          </a:prstGeom>
        </p:spPr>
      </p:pic>
      <p:sp>
        <p:nvSpPr>
          <p:cNvPr id="21" name="文本框 20"/>
          <p:cNvSpPr txBox="1"/>
          <p:nvPr/>
        </p:nvSpPr>
        <p:spPr bwMode="gray">
          <a:xfrm>
            <a:off x="6405986" y="4922369"/>
            <a:ext cx="1314765" cy="307777"/>
          </a:xfrm>
          <a:prstGeom prst="rect">
            <a:avLst/>
          </a:prstGeom>
          <a:noFill/>
        </p:spPr>
        <p:txBody>
          <a:bodyPr wrap="square" rtlCol="0">
            <a:noAutofit/>
          </a:bodyPr>
          <a:lstStyle/>
          <a:p>
            <a:pPr algn="ctr" fontAlgn="ctr"/>
            <a:r>
              <a:rPr lang="en-US" sz="1400" dirty="0">
                <a:latin typeface="Huawei Sans" panose="020C0503030203020204" pitchFamily="34" charset="0"/>
              </a:rPr>
              <a:t>VPN gateway</a:t>
            </a:r>
          </a:p>
        </p:txBody>
      </p:sp>
      <p:pic>
        <p:nvPicPr>
          <p:cNvPr id="22" name="图片 21" descr="管理型无线虚链路-蓝.png"/>
          <p:cNvPicPr>
            <a:picLocks/>
          </p:cNvPicPr>
          <p:nvPr/>
        </p:nvPicPr>
        <p:blipFill>
          <a:blip r:embed="rId4" cstate="print"/>
          <a:stretch>
            <a:fillRect/>
          </a:stretch>
        </p:blipFill>
        <p:spPr bwMode="gray">
          <a:xfrm>
            <a:off x="1019501" y="4902246"/>
            <a:ext cx="540000" cy="442800"/>
          </a:xfrm>
          <a:prstGeom prst="rect">
            <a:avLst/>
          </a:prstGeom>
        </p:spPr>
      </p:pic>
      <p:sp>
        <p:nvSpPr>
          <p:cNvPr id="23" name="文本框 22"/>
          <p:cNvSpPr txBox="1"/>
          <p:nvPr/>
        </p:nvSpPr>
        <p:spPr bwMode="gray">
          <a:xfrm>
            <a:off x="562507" y="5325538"/>
            <a:ext cx="1453986" cy="523220"/>
          </a:xfrm>
          <a:prstGeom prst="rect">
            <a:avLst/>
          </a:prstGeom>
          <a:noFill/>
        </p:spPr>
        <p:txBody>
          <a:bodyPr wrap="square" rtlCol="0">
            <a:noAutofit/>
          </a:bodyPr>
          <a:lstStyle/>
          <a:p>
            <a:pPr algn="ctr" fontAlgn="ctr"/>
            <a:r>
              <a:rPr lang="en-US" sz="1400">
                <a:latin typeface="Huawei Sans" panose="020C0503030203020204" pitchFamily="34" charset="0"/>
              </a:rPr>
              <a:t>Employees on business trips</a:t>
            </a:r>
          </a:p>
          <a:p>
            <a:pPr algn="ctr" fontAlgn="ctr"/>
            <a:r>
              <a:rPr lang="en-US" sz="1400">
                <a:latin typeface="Huawei Sans" panose="020C0503030203020204" pitchFamily="34" charset="0"/>
              </a:rPr>
              <a:t>Location B</a:t>
            </a:r>
          </a:p>
        </p:txBody>
      </p:sp>
      <p:sp>
        <p:nvSpPr>
          <p:cNvPr id="24" name="文本框 23"/>
          <p:cNvSpPr txBox="1"/>
          <p:nvPr/>
        </p:nvSpPr>
        <p:spPr bwMode="gray">
          <a:xfrm>
            <a:off x="9876488" y="4952234"/>
            <a:ext cx="1314765" cy="307777"/>
          </a:xfrm>
          <a:prstGeom prst="rect">
            <a:avLst/>
          </a:prstGeom>
          <a:noFill/>
        </p:spPr>
        <p:txBody>
          <a:bodyPr wrap="square" rtlCol="0">
            <a:noAutofit/>
          </a:bodyPr>
          <a:lstStyle/>
          <a:p>
            <a:pPr algn="ctr" fontAlgn="ctr"/>
            <a:r>
              <a:rPr lang="en-US" sz="1400" dirty="0">
                <a:latin typeface="Huawei Sans" panose="020C0503030203020204" pitchFamily="34" charset="0"/>
              </a:rPr>
              <a:t>VPN gateway</a:t>
            </a:r>
          </a:p>
        </p:txBody>
      </p:sp>
    </p:spTree>
    <p:extLst>
      <p:ext uri="{BB962C8B-B14F-4D97-AF65-F5344CB8AC3E}">
        <p14:creationId xmlns:p14="http://schemas.microsoft.com/office/powerpoint/2010/main" val="4828638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3513;"/>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1C87271-8E03-41C9-B052-FD9854752D8F}"/>
</file>

<file path=customXml/itemProps2.xml><?xml version="1.0" encoding="utf-8"?>
<ds:datastoreItem xmlns:ds="http://schemas.openxmlformats.org/officeDocument/2006/customXml" ds:itemID="{0086780C-F624-45CC-8C74-2E4D63ABCA14}"/>
</file>

<file path=customXml/itemProps3.xml><?xml version="1.0" encoding="utf-8"?>
<ds:datastoreItem xmlns:ds="http://schemas.openxmlformats.org/officeDocument/2006/customXml" ds:itemID="{1C37ABE4-EF26-4667-9DFC-5DE510959FD0}"/>
</file>

<file path=docProps/app.xml><?xml version="1.0" encoding="utf-8"?>
<Properties xmlns="http://schemas.openxmlformats.org/officeDocument/2006/extended-properties" xmlns:vt="http://schemas.openxmlformats.org/officeDocument/2006/docPropsVTypes">
  <Template/>
  <TotalTime>9936</TotalTime>
  <Words>5076</Words>
  <Application>Microsoft Office PowerPoint</Application>
  <PresentationFormat>Widescreen</PresentationFormat>
  <Paragraphs>559</Paragraphs>
  <Slides>28</Slides>
  <Notes>28</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微软雅黑</vt:lpstr>
      <vt:lpstr>方正兰亭黑简体</vt:lpstr>
      <vt:lpstr>Arial</vt:lpstr>
      <vt:lpstr>Huawei Sans</vt:lpstr>
      <vt:lpstr>Wingdings</vt:lpstr>
      <vt:lpstr>3_自定义设计方案</vt:lpstr>
      <vt:lpstr>PowerPoint Presentation</vt:lpstr>
      <vt:lpstr>Introduction to VPN Technology</vt:lpstr>
      <vt:lpstr>PowerPoint Presentation</vt:lpstr>
      <vt:lpstr>PowerPoint Presentation</vt:lpstr>
      <vt:lpstr>PowerPoint Presentation</vt:lpstr>
      <vt:lpstr>Technical Background</vt:lpstr>
      <vt:lpstr>VPN Overview</vt:lpstr>
      <vt:lpstr>VPN Classification — Based on Construction Organizations</vt:lpstr>
      <vt:lpstr>VPN Classification — Based on Networking Modes</vt:lpstr>
      <vt:lpstr>VPN Classification — Based on Network Layers</vt:lpstr>
      <vt:lpstr>Key VPN Technology — Tunneling Technologies</vt:lpstr>
      <vt:lpstr>Key VPN Technologies — Identity Authentication, Data Encryption, and Verification</vt:lpstr>
      <vt:lpstr>PowerPoint Presentation</vt:lpstr>
      <vt:lpstr>IPsec Overview</vt:lpstr>
      <vt:lpstr>IPsec Protocol System</vt:lpstr>
      <vt:lpstr>IPsec Principles</vt:lpstr>
      <vt:lpstr>GRE Overview</vt:lpstr>
      <vt:lpstr>GRE Principles</vt:lpstr>
      <vt:lpstr>GRE over IPsec</vt:lpstr>
      <vt:lpstr>L2TP Overview</vt:lpstr>
      <vt:lpstr>L2TP Messages</vt:lpstr>
      <vt:lpstr>L2TP Working Process</vt:lpstr>
      <vt:lpstr>L2TP Working Process</vt:lpstr>
      <vt:lpstr>L2TP over IPsec</vt:lpstr>
      <vt:lpstr>MPLS VPN Overview</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364</cp:revision>
  <dcterms:created xsi:type="dcterms:W3CDTF">2018-11-29T10:16:29Z</dcterms:created>
  <dcterms:modified xsi:type="dcterms:W3CDTF">2020-08-11T08:28:12Z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(3)1Y4cclWaYdxnoul9C+beNX1Z58plMGtRM4MljOpLnSdnAesPuRRdbD8Z0qhx+ysDRjBTZBRV
EvKta2ACxSgulmJXSLMqlBc3egyfth/uUyz3OO7bbzQsU7XtmeLzOAvPAWuavJv67ejHj01f
qcZ++wTOfHRZDoJ6vCnDkijtLSZvB77DyUGakXtemiSuL0mpsX6eAxRvUm1oADlVEp+UxaXM
qg8m7S+N6MjzCleyOw</vt:lpwstr>
  </property>
  <property fmtid="{D5CDD505-2E9C-101B-9397-08002B2CF9AE}" pid="3" name="_2015_ms_pID_7253431">
    <vt:lpwstr>u2bQsyrTaqem17sppPaocFn7WLcqWzOb27hNXYLA8uwKcCnXpLhHhf
0OrXhjrImrFybRZNsi+ICjYh7BFn8Ma+mitAv4hRXbUpetazhw1tN2Sp4odFwFwsHYfUPI/A
FdlhwTpZla5vTUnB9EDlgDCMAfJDwJMZbpDw6Ux5vQszEQC16/Y8F2xgMpOvGxzJ7pxuPQnq
d6flueOHnNvYELHf+SgqozkqWclHJeRL2b6X</vt:lpwstr>
  </property>
  <property fmtid="{D5CDD505-2E9C-101B-9397-08002B2CF9AE}" pid="4" name="_2015_ms_pID_7253432">
    <vt:lpwstr>lw==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1595811470</vt:lpwstr>
  </property>
  <property fmtid="{D5CDD505-2E9C-101B-9397-08002B2CF9AE}" pid="9" name="ContentTypeId">
    <vt:lpwstr>0x01010002C5B4B712841F4C8A7AAEE2CD191271</vt:lpwstr>
  </property>
</Properties>
</file>